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8" r:id="rId3"/>
  </p:sldMasterIdLst>
  <p:notesMasterIdLst>
    <p:notesMasterId r:id="rId35"/>
  </p:notesMasterIdLst>
  <p:sldIdLst>
    <p:sldId id="317" r:id="rId4"/>
    <p:sldId id="258" r:id="rId5"/>
    <p:sldId id="303" r:id="rId6"/>
    <p:sldId id="304" r:id="rId7"/>
    <p:sldId id="305" r:id="rId8"/>
    <p:sldId id="306" r:id="rId9"/>
    <p:sldId id="307" r:id="rId10"/>
    <p:sldId id="316" r:id="rId11"/>
    <p:sldId id="302" r:id="rId12"/>
    <p:sldId id="315" r:id="rId13"/>
    <p:sldId id="260" r:id="rId14"/>
    <p:sldId id="31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93" d="100"/>
          <a:sy n="93" d="100"/>
        </p:scale>
        <p:origin x="-7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A5BC579-54BC-480B-B8B4-9EAE428B9F3C}" type="datetimeFigureOut">
              <a:rPr lang="ru-RU"/>
              <a:pPr>
                <a:defRPr/>
              </a:pPr>
              <a:t>17.01.2019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723F47-1C85-4228-8C17-C78D6D809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5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2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09CE84-04C4-4905-9AAF-DEBDC433F68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zikaMas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7175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24301" y="1196982"/>
            <a:ext cx="5038725" cy="1152525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32370" y="4076705"/>
            <a:ext cx="4211637" cy="20161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66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1500" y="274640"/>
            <a:ext cx="2222500" cy="6583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40"/>
            <a:ext cx="6518275" cy="6583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A66A1558-51E6-4074-9955-FA17F86CD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4D468670-7A44-4A7A-BF3F-BA45753B3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26E5BD60-5447-419F-A480-F15899975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5" y="1604329"/>
            <a:ext cx="4040640" cy="45191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360" y="1604329"/>
            <a:ext cx="4042080" cy="45191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A2A45E43-7D02-405C-B362-6B7FB599F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1ECBAF36-8C17-49AF-AE7C-A63D10D15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76E3B47D-A73E-4636-8885-4D80E4051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81319B0F-3ED5-4A02-B228-F7F926A3D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C3E4AC2C-3AEE-48E6-B7FA-319E3216A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0BBE73C-D353-4C4A-A989-703EB14D1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2560" y="273629"/>
            <a:ext cx="2054880" cy="584989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5" y="273629"/>
            <a:ext cx="6027840" cy="584989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 hangingPunct="1">
              <a:buClrTx/>
              <a:buSzTx/>
              <a:tabLst>
                <a:tab pos="0" algn="l"/>
                <a:tab pos="405918" algn="l"/>
                <a:tab pos="813275" algn="l"/>
                <a:tab pos="1220630" algn="l"/>
                <a:tab pos="1627988" algn="l"/>
                <a:tab pos="2035346" algn="l"/>
                <a:tab pos="2442701" algn="l"/>
                <a:tab pos="2850060" algn="l"/>
                <a:tab pos="3257417" algn="l"/>
                <a:tab pos="3664774" algn="l"/>
                <a:tab pos="4072132" algn="l"/>
                <a:tab pos="4479488" algn="l"/>
                <a:tab pos="4886845" algn="l"/>
                <a:tab pos="5294202" algn="l"/>
                <a:tab pos="5701561" algn="l"/>
                <a:tab pos="6108916" algn="l"/>
                <a:tab pos="6516273" algn="l"/>
                <a:tab pos="6923630" algn="l"/>
                <a:tab pos="7330988" algn="l"/>
                <a:tab pos="7738345" algn="l"/>
                <a:tab pos="8145703" algn="l"/>
              </a:tabLst>
              <a:defRPr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B90A236-B83A-4799-A144-21E4D7C0E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251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72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88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948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16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4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69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7" indent="0">
              <a:buNone/>
              <a:defRPr sz="1800"/>
            </a:lvl2pPr>
            <a:lvl3pPr marL="913737" indent="0">
              <a:buNone/>
              <a:defRPr sz="1600"/>
            </a:lvl3pPr>
            <a:lvl4pPr marL="1370606" indent="0">
              <a:buNone/>
              <a:defRPr sz="1400"/>
            </a:lvl4pPr>
            <a:lvl5pPr marL="1827473" indent="0">
              <a:buNone/>
              <a:defRPr sz="1400"/>
            </a:lvl5pPr>
            <a:lvl6pPr marL="2284342" indent="0">
              <a:buNone/>
              <a:defRPr sz="1400"/>
            </a:lvl6pPr>
            <a:lvl7pPr marL="2741210" indent="0">
              <a:buNone/>
              <a:defRPr sz="1400"/>
            </a:lvl7pPr>
            <a:lvl8pPr marL="3198076" indent="0">
              <a:buNone/>
              <a:defRPr sz="1400"/>
            </a:lvl8pPr>
            <a:lvl9pPr marL="3654946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88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746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8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12880"/>
            <a:ext cx="4370388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73613" y="1412880"/>
            <a:ext cx="4370387" cy="5445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7" indent="0">
              <a:buNone/>
              <a:defRPr sz="2000" b="1"/>
            </a:lvl2pPr>
            <a:lvl3pPr marL="913737" indent="0">
              <a:buNone/>
              <a:defRPr sz="1800" b="1"/>
            </a:lvl3pPr>
            <a:lvl4pPr marL="1370606" indent="0">
              <a:buNone/>
              <a:defRPr sz="1600" b="1"/>
            </a:lvl4pPr>
            <a:lvl5pPr marL="1827473" indent="0">
              <a:buNone/>
              <a:defRPr sz="1600" b="1"/>
            </a:lvl5pPr>
            <a:lvl6pPr marL="2284342" indent="0">
              <a:buNone/>
              <a:defRPr sz="1600" b="1"/>
            </a:lvl6pPr>
            <a:lvl7pPr marL="2741210" indent="0">
              <a:buNone/>
              <a:defRPr sz="1600" b="1"/>
            </a:lvl7pPr>
            <a:lvl8pPr marL="3198076" indent="0">
              <a:buNone/>
              <a:defRPr sz="1600" b="1"/>
            </a:lvl8pPr>
            <a:lvl9pPr marL="36549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7" indent="0">
              <a:buNone/>
              <a:defRPr sz="2800"/>
            </a:lvl2pPr>
            <a:lvl3pPr marL="913737" indent="0">
              <a:buNone/>
              <a:defRPr sz="2400"/>
            </a:lvl3pPr>
            <a:lvl4pPr marL="1370606" indent="0">
              <a:buNone/>
              <a:defRPr sz="2000"/>
            </a:lvl4pPr>
            <a:lvl5pPr marL="1827473" indent="0">
              <a:buNone/>
              <a:defRPr sz="2000"/>
            </a:lvl5pPr>
            <a:lvl6pPr marL="2284342" indent="0">
              <a:buNone/>
              <a:defRPr sz="2000"/>
            </a:lvl6pPr>
            <a:lvl7pPr marL="2741210" indent="0">
              <a:buNone/>
              <a:defRPr sz="2000"/>
            </a:lvl7pPr>
            <a:lvl8pPr marL="3198076" indent="0">
              <a:buNone/>
              <a:defRPr sz="2000"/>
            </a:lvl8pPr>
            <a:lvl9pPr marL="365494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7" indent="0">
              <a:buNone/>
              <a:defRPr sz="1200"/>
            </a:lvl2pPr>
            <a:lvl3pPr marL="913737" indent="0">
              <a:buNone/>
              <a:defRPr sz="1000"/>
            </a:lvl3pPr>
            <a:lvl4pPr marL="1370606" indent="0">
              <a:buNone/>
              <a:defRPr sz="900"/>
            </a:lvl4pPr>
            <a:lvl5pPr marL="1827473" indent="0">
              <a:buNone/>
              <a:defRPr sz="900"/>
            </a:lvl5pPr>
            <a:lvl6pPr marL="2284342" indent="0">
              <a:buNone/>
              <a:defRPr sz="900"/>
            </a:lvl6pPr>
            <a:lvl7pPr marL="2741210" indent="0">
              <a:buNone/>
              <a:defRPr sz="900"/>
            </a:lvl7pPr>
            <a:lvl8pPr marL="3198076" indent="0">
              <a:buNone/>
              <a:defRPr sz="900"/>
            </a:lvl8pPr>
            <a:lvl9pPr marL="36549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FizikaSlai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8893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8931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68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373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060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747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1313" indent="-34131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1413" indent="-22701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598613" indent="-227013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5813" indent="-2270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2776" indent="-22843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69644" indent="-22843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6513" indent="-22843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3380" indent="-22843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37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0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73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42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10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7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46" algn="l" defTabSz="9137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00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254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2488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defRPr sz="1300">
                <a:solidFill>
                  <a:srgbClr val="000000"/>
                </a:solidFill>
                <a:latin typeface="Times New Roman" pitchFamily="18" charset="0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2425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defRPr sz="1300">
                <a:solidFill>
                  <a:srgbClr val="000000"/>
                </a:solidFill>
                <a:latin typeface="Times New Roman" pitchFamily="18" charset="0"/>
                <a:cs typeface="Arial Unicode MS" pitchFamily="34" charset="-128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2488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defRPr sz="1300">
                <a:solidFill>
                  <a:srgbClr val="000000"/>
                </a:solidFill>
                <a:latin typeface="Times New Roman" pitchFamily="18" charset="0"/>
                <a:cs typeface="Arial Unicode MS" pitchFamily="34" charset="-128"/>
              </a:defRPr>
            </a:lvl1pPr>
          </a:lstStyle>
          <a:p>
            <a:fld id="{3665D0DE-2CAF-4E91-AA42-D29618B2538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</p:sldLayoutIdLst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280048" indent="-207278" algn="ctr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694602" indent="-207278" algn="ctr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109158" indent="-207278" algn="ctr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523710" indent="-207278" algn="ctr" defTabSz="407357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5050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4938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280048" indent="-207278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602" indent="-207278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158" indent="-207278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3710" indent="-207278" algn="l" defTabSz="407357" rtl="0" fontAlgn="base" hangingPunct="0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54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08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62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216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771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325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879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433" algn="l" defTabSz="82910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17.01.2019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56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K:\8_150.avi" TargetMode="External"/><Relationship Id="rId1" Type="http://schemas.microsoft.com/office/2007/relationships/media" Target="file:///K:\8_150.avi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&#1044;&#1040;&#1042;&#1059;&#1044;\&#1059;&#1056;&#1054;&#1050;%20&#1089;%20&#1048;&#1050;&#1058;\8_145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39952" y="149754"/>
            <a:ext cx="4464496" cy="2876316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Учитель физики </a:t>
            </a:r>
            <a:r>
              <a:rPr lang="ru-RU" sz="3600" dirty="0" err="1" smtClean="0">
                <a:solidFill>
                  <a:schemeClr val="bg1"/>
                </a:solidFill>
                <a:latin typeface="Monotype Corsiva" pitchFamily="66" charset="0"/>
              </a:rPr>
              <a:t>Хебдинская</a:t>
            </a: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 СОШ</a:t>
            </a:r>
          </a:p>
          <a:p>
            <a:pPr>
              <a:defRPr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ШАМИЛЬСКОГО</a:t>
            </a:r>
          </a:p>
          <a:p>
            <a:pPr>
              <a:defRPr/>
            </a:pPr>
            <a:r>
              <a:rPr lang="ru-RU" sz="3600" dirty="0" smtClean="0">
                <a:solidFill>
                  <a:schemeClr val="bg1"/>
                </a:solidFill>
                <a:latin typeface="Monotype Corsiva" pitchFamily="66" charset="0"/>
              </a:rPr>
              <a:t>РАЙОНА</a:t>
            </a:r>
            <a:endParaRPr lang="ru-RU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60350"/>
            <a:ext cx="2592388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936" y="2555376"/>
            <a:ext cx="43227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1560" y="4949738"/>
            <a:ext cx="8280920" cy="1652885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8(964)-013-65-03: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rugelda77@mail.ru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855980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400" i="1" dirty="0" smtClean="0">
              <a:solidFill>
                <a:srgbClr val="FFFF00"/>
              </a:solidFill>
            </a:endParaRPr>
          </a:p>
          <a:p>
            <a:r>
              <a:rPr lang="ru-RU" sz="2400" i="1" dirty="0" smtClean="0">
                <a:solidFill>
                  <a:srgbClr val="FF0000"/>
                </a:solidFill>
              </a:rPr>
              <a:t>Физическое явление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Факты</a:t>
            </a:r>
          </a:p>
          <a:p>
            <a:r>
              <a:rPr lang="ru-RU" sz="2400" i="1" dirty="0" smtClean="0">
                <a:solidFill>
                  <a:srgbClr val="00B0F0"/>
                </a:solidFill>
              </a:rPr>
              <a:t>Гипотеза</a:t>
            </a:r>
          </a:p>
          <a:p>
            <a:r>
              <a:rPr lang="ru-RU" sz="2400" i="1" dirty="0" smtClean="0">
                <a:solidFill>
                  <a:srgbClr val="00B0F0"/>
                </a:solidFill>
              </a:rPr>
              <a:t>Физическая величина</a:t>
            </a:r>
          </a:p>
          <a:p>
            <a:r>
              <a:rPr lang="ru-RU" sz="2400" i="1" dirty="0" smtClean="0">
                <a:solidFill>
                  <a:srgbClr val="00B0F0"/>
                </a:solidFill>
              </a:rPr>
              <a:t>Закон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Применение и ее границы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Недостатки и меры борьбы с ними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Личностные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Регулятивные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Познавательные 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00B0F0"/>
              </a:solidFill>
            </a:endParaRPr>
          </a:p>
          <a:p>
            <a:r>
              <a:rPr lang="ru-RU" dirty="0" smtClean="0">
                <a:solidFill>
                  <a:srgbClr val="00B0F0"/>
                </a:solidFill>
              </a:rPr>
              <a:t>Предметные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Метапредметные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Коммуникативные 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-1476375" y="83661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219"/>
            <a:ext cx="8559800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76056" y="1574006"/>
            <a:ext cx="34472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Создание проблемной ситуации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23508" y="3212976"/>
            <a:ext cx="29523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Научная физика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23508" y="4581128"/>
            <a:ext cx="382049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Для рефлексии: (</a:t>
            </a:r>
            <a:r>
              <a:rPr lang="ru-RU" dirty="0" err="1" smtClean="0">
                <a:solidFill>
                  <a:srgbClr val="FF0000"/>
                </a:solidFill>
              </a:rPr>
              <a:t>синквейн</a:t>
            </a:r>
            <a:r>
              <a:rPr lang="ru-RU" dirty="0" smtClean="0">
                <a:solidFill>
                  <a:srgbClr val="FF0000"/>
                </a:solidFill>
              </a:rPr>
              <a:t>, метод дебатов </a:t>
            </a:r>
            <a:r>
              <a:rPr lang="ru-RU" dirty="0" err="1" smtClean="0">
                <a:solidFill>
                  <a:srgbClr val="FF0000"/>
                </a:solidFill>
              </a:rPr>
              <a:t>ит.д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AutoShape 2" descr="https://heavymetalgym.nethouse.ru/static/img/0000/0003/6568/36568746.320qp7plvi.W66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5736" y="1412776"/>
            <a:ext cx="1368152" cy="73366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70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2"/>
          <p:cNvSpPr>
            <a:spLocks noGrp="1"/>
          </p:cNvSpPr>
          <p:nvPr>
            <p:ph idx="1"/>
          </p:nvPr>
        </p:nvSpPr>
        <p:spPr>
          <a:xfrm>
            <a:off x="250825" y="357188"/>
            <a:ext cx="8893175" cy="54451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>
                <a:latin typeface="Monotype Corsiva" pitchFamily="66" charset="0"/>
              </a:rPr>
              <a:t>Система оценивания зависит от деятельности обучающегося на уроке и дома:</a:t>
            </a:r>
          </a:p>
          <a:p>
            <a:pPr algn="ctr">
              <a:buFontTx/>
              <a:buNone/>
            </a:pPr>
            <a:endParaRPr lang="ru-RU" dirty="0" smtClean="0">
              <a:latin typeface="Monotype Corsiva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382282"/>
              </p:ext>
            </p:extLst>
          </p:nvPr>
        </p:nvGraphicFramePr>
        <p:xfrm>
          <a:off x="250826" y="1556792"/>
          <a:ext cx="8785669" cy="397635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23098"/>
                <a:gridCol w="829084"/>
                <a:gridCol w="435838"/>
                <a:gridCol w="435838"/>
                <a:gridCol w="372354"/>
                <a:gridCol w="372354"/>
                <a:gridCol w="372354"/>
                <a:gridCol w="473179"/>
                <a:gridCol w="324538"/>
                <a:gridCol w="405672"/>
                <a:gridCol w="567941"/>
                <a:gridCol w="567941"/>
                <a:gridCol w="369175"/>
                <a:gridCol w="576064"/>
                <a:gridCol w="677450"/>
                <a:gridCol w="330662"/>
                <a:gridCol w="360040"/>
                <a:gridCol w="792087"/>
              </a:tblGrid>
              <a:tr h="571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Ф.И.О.     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Домашняя работа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Классная работа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Творческая работа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88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           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Знание  теории  (СЛС)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ДЭЗ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Решение задач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Контрольные вопросы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Домашний эксперимент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на уроке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Работа в  группе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Решение задач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Литература  </a:t>
                      </a:r>
                      <a:r>
                        <a:rPr lang="ru-RU" sz="1100" dirty="0">
                          <a:effectLst/>
                        </a:rPr>
                        <a:t>и художество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Реферат, доклад, сообщение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Составление </a:t>
                      </a:r>
                      <a:r>
                        <a:rPr lang="ru-RU" sz="1100" dirty="0" smtClean="0">
                          <a:effectLst/>
                        </a:rPr>
                        <a:t> задач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  <a:r>
                        <a:rPr lang="ru-RU" sz="11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ВПР, пробных ОГЭ,ЕГЭ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Внеклассная </a:t>
                      </a:r>
                      <a:r>
                        <a:rPr lang="ru-RU" sz="1100" dirty="0" smtClean="0">
                          <a:effectLst/>
                        </a:rPr>
                        <a:t>работа( олимпиады, конкурсы, проекты)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Введение тетрадей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Поведение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Рейтинг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 vert="vert270"/>
                </a:tc>
              </a:tr>
              <a:tr h="28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</a:tr>
              <a:tr h="28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</a:tr>
              <a:tr h="28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</a:tr>
              <a:tr h="28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</a:tr>
              <a:tr h="28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..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</a:tr>
              <a:tr h="285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r>
                        <a:rPr lang="ru-RU" sz="1100" dirty="0" smtClean="0">
                          <a:effectLst/>
                        </a:rPr>
                        <a:t>..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93" marR="6619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12968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/>
                <a:ea typeface="Times New Roman"/>
              </a:rPr>
              <a:t>Эпиграф к уроку:</a:t>
            </a:r>
            <a:r>
              <a:rPr lang="ru-RU" sz="3100" dirty="0" smtClean="0">
                <a:latin typeface="Times New Roman"/>
                <a:ea typeface="Times New Roman"/>
              </a:rPr>
              <a:t/>
            </a:r>
            <a:br>
              <a:rPr lang="ru-RU" sz="3100" dirty="0" smtClean="0">
                <a:latin typeface="Times New Roman"/>
                <a:ea typeface="Times New Roman"/>
              </a:rPr>
            </a:br>
            <a:r>
              <a:rPr lang="ru-RU" sz="31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100" i="1" dirty="0">
                <a:solidFill>
                  <a:srgbClr val="FF0000"/>
                </a:solidFill>
                <a:latin typeface="Times New Roman"/>
                <a:ea typeface="Times New Roman"/>
              </a:rPr>
              <a:t>«Вам </a:t>
            </a:r>
            <a:r>
              <a:rPr lang="ru-RU" sz="31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знакомо </a:t>
            </a:r>
            <a:r>
              <a:rPr lang="ru-RU" sz="3100" i="1" dirty="0">
                <a:solidFill>
                  <a:srgbClr val="FF0000"/>
                </a:solidFill>
                <a:latin typeface="Times New Roman"/>
                <a:ea typeface="Times New Roman"/>
              </a:rPr>
              <a:t>выражение</a:t>
            </a:r>
            <a:r>
              <a:rPr lang="ru-RU" sz="31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100" i="1" dirty="0">
                <a:solidFill>
                  <a:srgbClr val="FF0000"/>
                </a:solidFill>
                <a:latin typeface="Times New Roman"/>
                <a:ea typeface="Times New Roman"/>
              </a:rPr>
              <a:t>Выше </a:t>
            </a:r>
            <a:r>
              <a:rPr lang="ru-RU" sz="3100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головы не прыгнешь»?</a:t>
            </a:r>
            <a:r>
              <a:rPr lang="ru-RU" sz="3100" i="1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3347864" cy="251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1920" y="299695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Изобретатель в области электротехники и радиотехники сербского происхождения, инженер, физик.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106" y="1200051"/>
            <a:ext cx="7782457" cy="1652885"/>
          </a:xfrm>
          <a:prstGeom prst="ribbo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Это заблуждение. Человек может все.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723874"/>
            <a:ext cx="15121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Н.Тесла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605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19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476250"/>
            <a:ext cx="1728788" cy="2619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5038"/>
            <a:ext cx="3008313" cy="3921125"/>
          </a:xfrm>
          <a:prstGeom prst="roundRect">
            <a:avLst/>
          </a:prstGeom>
          <a:effectLst/>
        </p:spPr>
        <p:txBody>
          <a:bodyPr>
            <a:normAutofit/>
          </a:bodyPr>
          <a:lstStyle/>
          <a:p>
            <a:pPr eaLnBrk="1" hangingPunct="1"/>
            <a:r>
              <a:rPr lang="ru-RU" altLang="ru-RU" sz="1800" dirty="0" smtClean="0"/>
              <a:t>В ХХ веке в связи с этим изобретением население Земли спит на час меньше, чем в Х1Х веке. Авторство этого изобретения оспаривают несколько ученых. Что это за изобретение и кто его авторы?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3017837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91250" y="1244600"/>
            <a:ext cx="2952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ahoma" pitchFamily="34" charset="0"/>
              </a:rPr>
              <a:t> Год 1874. Русский инженер Александр Лодыгин получил патент на изобретение электрической угольной лампочки накаливания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13100"/>
            <a:ext cx="30607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067175" y="53736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Roboto"/>
              </a:rPr>
              <a:t> 1879 году запатентовал своё изобретение в США и Эдисон.</a:t>
            </a:r>
            <a:endParaRPr lang="ru-RU" altLang="ru-RU" sz="180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592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350963"/>
            <a:ext cx="40862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141663"/>
            <a:ext cx="19748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14239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4652963"/>
            <a:ext cx="210026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38663"/>
            <a:ext cx="21590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548680"/>
            <a:ext cx="3600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</a:t>
            </a: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628800"/>
            <a:ext cx="410445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Бегу, бегу по проводам,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И нет меня быстрее!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Тепло и свет несу я вам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И делать все умею!</a:t>
            </a: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398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39750"/>
            <a:ext cx="7772400" cy="1444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FF0000"/>
                </a:solidFill>
              </a:rPr>
              <a:t>10 класс. </a:t>
            </a:r>
            <a:br>
              <a:rPr lang="ru-RU" sz="4000" b="1" u="sng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FF0000"/>
                </a:solidFill>
              </a:rPr>
              <a:t>Урок физики</a:t>
            </a:r>
            <a:br>
              <a:rPr lang="ru-RU" sz="4000" b="1" u="sng" dirty="0" smtClean="0">
                <a:solidFill>
                  <a:srgbClr val="FF0000"/>
                </a:solidFill>
              </a:rPr>
            </a:br>
            <a:r>
              <a:rPr lang="ru-RU" sz="4000" b="1" u="sng" dirty="0" smtClean="0">
                <a:solidFill>
                  <a:srgbClr val="FF0000"/>
                </a:solidFill>
              </a:rPr>
              <a:t>на тему: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732088"/>
            <a:ext cx="8424863" cy="91293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ru-RU" sz="3600" i="1" dirty="0" smtClean="0">
                <a:solidFill>
                  <a:srgbClr val="0000CC"/>
                </a:solidFill>
              </a:rPr>
              <a:t>Электрический ток.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135688"/>
            <a:ext cx="2133600" cy="4667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0798561-79C9-4794-8634-2262B257DA35}" type="slidenum">
              <a:rPr lang="ru-RU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59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Дать понятие электрического тока и выяснить условия, при которых он возникает. Ввести величину, характеризующую электрический ток: силу тока</a:t>
            </a:r>
          </a:p>
          <a:p>
            <a:pPr eaLnBrk="1" hangingPunct="1"/>
            <a:r>
              <a:rPr lang="ru-RU" altLang="ru-RU" smtClean="0"/>
              <a:t>Рассмотреть действия электрического тока используя субъективный опыт учеников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D5E944-B56B-4FE5-9F1D-D1B64CCADC0B}" type="slidenum">
              <a:rPr lang="ru-RU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1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75240" cy="13395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Явление: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88024" y="1268761"/>
            <a:ext cx="3974851" cy="20162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FF0000"/>
                </a:solidFill>
              </a:rPr>
              <a:t>Упорядоченное (направленное) движение заряженных частиц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(ток есть)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67544" y="1340768"/>
            <a:ext cx="4248472" cy="19728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altLang="ru-RU" sz="2800" dirty="0" smtClean="0"/>
              <a:t>Беспорядочное тепловое движение заряженных частиц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  <a:p>
            <a:pPr eaLnBrk="1" hangingPunct="1"/>
            <a:r>
              <a:rPr lang="ru-RU" altLang="ru-RU" dirty="0" smtClean="0"/>
              <a:t>(тока нет)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29000"/>
            <a:ext cx="28336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779" y="3573016"/>
            <a:ext cx="2016125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4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50E32D1-F230-4861-813C-DA1605F7A9B3}" type="slidenum">
              <a:rPr lang="ru-RU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8_150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62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2" cy="209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Факты:</a:t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электрического тока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5907088" y="2438400"/>
            <a:ext cx="3008312" cy="36877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/>
          <a:lstStyle/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Тепловое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</a:t>
            </a:r>
          </a:p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Физиологическое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3C0E8A7-028D-4BFD-9893-64E21050A1BF}" type="slidenum">
              <a:rPr lang="ru-RU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4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320812"/>
            <a:ext cx="4995863" cy="3663950"/>
          </a:xfr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7" y="3011487"/>
            <a:ext cx="51308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47" y="98072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97731"/>
            <a:ext cx="557212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39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Содержимое 2"/>
          <p:cNvSpPr>
            <a:spLocks noGrp="1"/>
          </p:cNvSpPr>
          <p:nvPr>
            <p:ph idx="1"/>
          </p:nvPr>
        </p:nvSpPr>
        <p:spPr>
          <a:xfrm>
            <a:off x="536575" y="500063"/>
            <a:ext cx="8607425" cy="15605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u="sng" dirty="0" smtClean="0">
                <a:solidFill>
                  <a:srgbClr val="FFFF00"/>
                </a:solidFill>
                <a:latin typeface="Monotype Corsiva" pitchFamily="66" charset="0"/>
              </a:rPr>
              <a:t>Физика</a:t>
            </a:r>
            <a:r>
              <a:rPr lang="ru-RU" sz="2800" dirty="0" smtClean="0">
                <a:latin typeface="Monotype Corsiva" pitchFamily="66" charset="0"/>
              </a:rPr>
              <a:t>  - происходит от греческого слова «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</a:rPr>
              <a:t>фюзис</a:t>
            </a:r>
            <a:r>
              <a:rPr lang="ru-RU" sz="2800" dirty="0" smtClean="0">
                <a:latin typeface="Monotype Corsiva" pitchFamily="66" charset="0"/>
              </a:rPr>
              <a:t>», что означает «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природа</a:t>
            </a:r>
            <a:r>
              <a:rPr lang="ru-RU" sz="2800" dirty="0" smtClean="0">
                <a:latin typeface="Monotype Corsiva" pitchFamily="66" charset="0"/>
              </a:rPr>
              <a:t>»</a:t>
            </a:r>
          </a:p>
          <a:p>
            <a:pPr algn="ctr">
              <a:buFontTx/>
              <a:buNone/>
            </a:pPr>
            <a:r>
              <a:rPr lang="ru-RU" sz="2800" dirty="0" smtClean="0">
                <a:latin typeface="Monotype Corsiva" pitchFamily="66" charset="0"/>
              </a:rPr>
              <a:t>Методика моей работы построена по следующему принципу:</a:t>
            </a:r>
          </a:p>
          <a:p>
            <a:pPr algn="ctr">
              <a:buFontTx/>
              <a:buNone/>
            </a:pPr>
            <a:endParaRPr lang="ru-RU" sz="3600" dirty="0" smtClean="0">
              <a:latin typeface="Monotype Corsiva" pitchFamily="66" charset="0"/>
            </a:endParaRPr>
          </a:p>
        </p:txBody>
      </p:sp>
      <p:pic>
        <p:nvPicPr>
          <p:cNvPr id="50178" name="Picture 2" descr="C:\Documents and Settings\Администратор\Рабочий стол\Новая папка (2)\180px-Stylised_Lithium_Ato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130425"/>
            <a:ext cx="28575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9131" y="2060849"/>
            <a:ext cx="1965025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370" tIns="45687" rIns="91370" bIns="45687">
            <a:spAutoFit/>
          </a:bodyPr>
          <a:lstStyle/>
          <a:p>
            <a:pPr algn="ctr">
              <a:defRPr/>
            </a:pP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Природа</a:t>
            </a:r>
          </a:p>
        </p:txBody>
      </p:sp>
      <p:sp>
        <p:nvSpPr>
          <p:cNvPr id="9" name="Овал 8"/>
          <p:cNvSpPr/>
          <p:nvPr/>
        </p:nvSpPr>
        <p:spPr>
          <a:xfrm>
            <a:off x="4067175" y="3789363"/>
            <a:ext cx="46038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89338" y="3021013"/>
            <a:ext cx="1800225" cy="814387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Познание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68800" y="2522538"/>
            <a:ext cx="241300" cy="498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84888" y="3176588"/>
            <a:ext cx="1846262" cy="503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Физическая наука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6135688" y="3789363"/>
            <a:ext cx="1965325" cy="903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Адаптация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7931150" y="3481388"/>
            <a:ext cx="477838" cy="5207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8015" y="3929645"/>
            <a:ext cx="28082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r>
              <a:rPr lang="ru-RU" sz="2800" dirty="0">
                <a:solidFill>
                  <a:srgbClr val="FF0000"/>
                </a:solidFill>
              </a:rPr>
              <a:t>Школьная физика</a:t>
            </a:r>
          </a:p>
        </p:txBody>
      </p:sp>
      <p:sp>
        <p:nvSpPr>
          <p:cNvPr id="20" name="Стрелка влево 19"/>
          <p:cNvSpPr/>
          <p:nvPr/>
        </p:nvSpPr>
        <p:spPr>
          <a:xfrm>
            <a:off x="4400244" y="4241007"/>
            <a:ext cx="1735443" cy="76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888163" y="4468813"/>
            <a:ext cx="119062" cy="565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6646863" y="5092700"/>
            <a:ext cx="2246312" cy="8572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Для чего учить?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Чему учить?</a:t>
            </a:r>
          </a:p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Как учить?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5389563" y="3238500"/>
            <a:ext cx="695325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11560" y="5186136"/>
            <a:ext cx="5832648" cy="1339208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r>
              <a:rPr lang="ru-RU" dirty="0" smtClean="0"/>
              <a:t>Как изменить отношение учащихся к предмету? </a:t>
            </a:r>
            <a:endParaRPr lang="ru-RU" dirty="0"/>
          </a:p>
          <a:p>
            <a:pPr algn="ctr">
              <a:defRPr/>
            </a:pPr>
            <a:r>
              <a:rPr lang="ru-RU" dirty="0" smtClean="0"/>
              <a:t>Как через уроки физики развить познавательный стиль?</a:t>
            </a:r>
          </a:p>
          <a:p>
            <a:pPr algn="ctr">
              <a:defRPr/>
            </a:pPr>
            <a:r>
              <a:rPr lang="ru-RU" dirty="0" smtClean="0"/>
              <a:t>Как сделать чтобы ситуативный интерес к науке стал </a:t>
            </a:r>
            <a:r>
              <a:rPr lang="ru-RU" dirty="0"/>
              <a:t>ч</a:t>
            </a:r>
            <a:r>
              <a:rPr lang="ru-RU" dirty="0" smtClean="0"/>
              <a:t>астью индивидуального развития?</a:t>
            </a:r>
            <a:endParaRPr lang="ru-RU" dirty="0"/>
          </a:p>
        </p:txBody>
      </p:sp>
      <p:sp>
        <p:nvSpPr>
          <p:cNvPr id="25" name="Выгнутая влево стрелка 24"/>
          <p:cNvSpPr/>
          <p:nvPr/>
        </p:nvSpPr>
        <p:spPr>
          <a:xfrm>
            <a:off x="258145" y="4427311"/>
            <a:ext cx="1296144" cy="7588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7" rIns="91370" bIns="45687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15888"/>
            <a:ext cx="8229600" cy="2176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Arial Narrow" panose="020B0606020202030204" pitchFamily="34" charset="0"/>
              </a:rPr>
              <a:t>Гипотеза:</a:t>
            </a:r>
            <a:br>
              <a:rPr lang="ru-RU" sz="4000" dirty="0" smtClean="0">
                <a:latin typeface="Arial Narrow" panose="020B0606020202030204" pitchFamily="34" charset="0"/>
              </a:rPr>
            </a:br>
            <a:r>
              <a:rPr lang="ru-RU" sz="4000" dirty="0" smtClean="0">
                <a:latin typeface="Arial Narrow" panose="020B0606020202030204" pitchFamily="34" charset="0"/>
              </a:rPr>
              <a:t>Условия необходимые для существования электрического тока.</a:t>
            </a:r>
          </a:p>
        </p:txBody>
      </p:sp>
      <p:sp>
        <p:nvSpPr>
          <p:cNvPr id="475138" name="AutoShape 2"/>
          <p:cNvSpPr>
            <a:spLocks noGrp="1" noChangeArrowheads="1"/>
          </p:cNvSpPr>
          <p:nvPr>
            <p:ph idx="1"/>
          </p:nvPr>
        </p:nvSpPr>
        <p:spPr>
          <a:xfrm>
            <a:off x="179388" y="2565400"/>
            <a:ext cx="3240087" cy="20875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2000" dirty="0" smtClean="0">
                <a:solidFill>
                  <a:srgbClr val="000000"/>
                </a:solidFill>
              </a:rPr>
              <a:t>Для возникновения и существования постоянного электрического тока в веществе необходимо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 наличие свободных заряженных частиц.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D217C99-62D9-4703-B5B5-7C6CC709F9B3}" type="slidenum">
              <a:rPr lang="ru-RU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4500563" y="2781300"/>
            <a:ext cx="3743325" cy="18716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009999"/>
              </a:buClr>
              <a:buSzPct val="65000"/>
              <a:buFont typeface="Wingdings" pitchFamily="2" charset="2"/>
              <a:buNone/>
            </a:pPr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Чтобы эти частицы пришли в упорядоченное движение, нужно создать в проводнике</a:t>
            </a:r>
            <a:r>
              <a:rPr lang="ru-RU" altLang="ru-RU" sz="2000" b="1">
                <a:solidFill>
                  <a:srgbClr val="000000"/>
                </a:solidFill>
                <a:latin typeface="Tahoma" pitchFamily="34" charset="0"/>
              </a:rPr>
              <a:t> электрическое поле.</a:t>
            </a:r>
            <a:r>
              <a:rPr lang="ru-RU" altLang="ru-RU" sz="2800" b="1">
                <a:solidFill>
                  <a:srgbClr val="000000"/>
                </a:solidFill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9999"/>
              </a:buClr>
              <a:buSzPct val="65000"/>
              <a:buFont typeface="Wingdings" pitchFamily="2" charset="2"/>
              <a:buNone/>
            </a:pPr>
            <a:endParaRPr lang="ru-RU" altLang="ru-RU" sz="28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900113" y="5229225"/>
            <a:ext cx="6551612" cy="1439863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009999"/>
              </a:buClr>
              <a:buSzPct val="65000"/>
              <a:buFont typeface="Wingdings" pitchFamily="2" charset="2"/>
              <a:buNone/>
            </a:pPr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Электрическое поле</a:t>
            </a:r>
            <a:r>
              <a:rPr lang="ru-RU" altLang="ru-RU" sz="2800" b="1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создают </a:t>
            </a:r>
            <a:r>
              <a:rPr lang="ru-RU" altLang="ru-RU" sz="2000" b="1">
                <a:solidFill>
                  <a:srgbClr val="000000"/>
                </a:solidFill>
                <a:latin typeface="Tahoma" pitchFamily="34" charset="0"/>
              </a:rPr>
              <a:t>источники тока </a:t>
            </a:r>
            <a:r>
              <a:rPr lang="ru-RU" altLang="ru-RU" sz="2000">
                <a:solidFill>
                  <a:srgbClr val="000000"/>
                </a:solidFill>
                <a:latin typeface="Tahoma" pitchFamily="34" charset="0"/>
              </a:rPr>
              <a:t>– гальванические элементы, аккумуляторы, генераторы.</a:t>
            </a:r>
            <a:endParaRPr lang="ru-RU" altLang="ru-RU" sz="2800" b="1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6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5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5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5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38" grpId="0" build="p" animBg="1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2" cy="209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Величина и ее характеристики: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38" y="273050"/>
            <a:ext cx="4995862" cy="5853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sz="2000" i="1" dirty="0" smtClean="0">
                <a:latin typeface="Arial Narrow" pitchFamily="34" charset="0"/>
              </a:rPr>
              <a:t>1.</a:t>
            </a:r>
            <a:r>
              <a:rPr lang="en-US" altLang="ru-RU" sz="2000" i="1" dirty="0" smtClean="0">
                <a:latin typeface="Arial Narrow" pitchFamily="34" charset="0"/>
              </a:rPr>
              <a:t>I</a:t>
            </a:r>
            <a:r>
              <a:rPr lang="ru-RU" altLang="ru-RU" sz="2000" i="1" dirty="0" smtClean="0">
                <a:latin typeface="Arial Narrow" pitchFamily="34" charset="0"/>
              </a:rPr>
              <a:t>-</a:t>
            </a:r>
            <a:r>
              <a:rPr lang="en-US" altLang="ru-RU" sz="2000" i="1" dirty="0" smtClean="0">
                <a:latin typeface="Arial Narrow" pitchFamily="34" charset="0"/>
              </a:rPr>
              <a:t> </a:t>
            </a:r>
            <a:r>
              <a:rPr lang="ru-RU" altLang="ru-RU" sz="2000" i="1" dirty="0" smtClean="0">
                <a:latin typeface="Arial Narrow" pitchFamily="34" charset="0"/>
              </a:rPr>
              <a:t>сила тока</a:t>
            </a:r>
          </a:p>
          <a:p>
            <a:pPr eaLnBrk="1" hangingPunct="1"/>
            <a:r>
              <a:rPr lang="ru-RU" altLang="ru-RU" sz="2000" i="1" dirty="0" smtClean="0">
                <a:latin typeface="Arial Narrow" pitchFamily="34" charset="0"/>
              </a:rPr>
              <a:t>2.</a:t>
            </a:r>
            <a:r>
              <a:rPr lang="ru-RU" altLang="ru-RU" sz="2000" dirty="0" smtClean="0">
                <a:latin typeface="Arial Narrow" pitchFamily="34" charset="0"/>
              </a:rPr>
              <a:t> Физическая величина, показывающая, какой заряд переносится через поперечное сечение проводника за единицу времени</a:t>
            </a:r>
          </a:p>
          <a:p>
            <a:pPr eaLnBrk="1" hangingPunct="1"/>
            <a:r>
              <a:rPr lang="ru-RU" altLang="ru-RU" sz="2000" i="1" dirty="0" smtClean="0">
                <a:latin typeface="Arial Narrow" pitchFamily="34" charset="0"/>
              </a:rPr>
              <a:t>3. Скалярная величина</a:t>
            </a:r>
          </a:p>
          <a:p>
            <a:pPr eaLnBrk="1" hangingPunct="1"/>
            <a:r>
              <a:rPr lang="ru-RU" altLang="ru-RU" sz="2000" i="1" dirty="0" smtClean="0">
                <a:latin typeface="Arial Narrow" pitchFamily="34" charset="0"/>
              </a:rPr>
              <a:t>4.</a:t>
            </a:r>
            <a:r>
              <a:rPr lang="en-US" altLang="ru-RU" sz="2000" dirty="0" smtClean="0">
                <a:latin typeface="Arial Narrow" pitchFamily="34" charset="0"/>
              </a:rPr>
              <a:t> [ I ] = 1 </a:t>
            </a:r>
            <a:r>
              <a:rPr lang="ru-RU" altLang="ru-RU" sz="2000" dirty="0" smtClean="0">
                <a:latin typeface="Arial Narrow" pitchFamily="34" charset="0"/>
              </a:rPr>
              <a:t>А</a:t>
            </a:r>
          </a:p>
          <a:p>
            <a:pPr eaLnBrk="1" hangingPunct="1"/>
            <a:r>
              <a:rPr lang="ru-RU" altLang="ru-RU" sz="2000" i="1" dirty="0" smtClean="0">
                <a:latin typeface="Arial Narrow" pitchFamily="34" charset="0"/>
              </a:rPr>
              <a:t>5.</a:t>
            </a:r>
            <a:r>
              <a:rPr lang="ru-RU" altLang="ru-RU" sz="2000" dirty="0" smtClean="0">
                <a:latin typeface="Arial Narrow" pitchFamily="34" charset="0"/>
              </a:rPr>
              <a:t> Амперметром, включается последовательно с участком цепи</a:t>
            </a:r>
          </a:p>
          <a:p>
            <a:pPr eaLnBrk="1" hangingPunct="1"/>
            <a:endParaRPr lang="ru-RU" altLang="ru-RU" sz="1600" i="1" dirty="0" smtClean="0">
              <a:latin typeface="Arial Narrow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8" y="2438400"/>
            <a:ext cx="3008312" cy="3687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 Название и обозначение физической величины.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 Физический смысл величины (дать определение, что характеризует, что показывает). 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 Векторная величина или скалярная? Если величина векторная, то куда направлена?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4. Единицы измерения физической величины.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Способ измерения величины.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48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31432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A3D7BA-5AC9-4251-9B5A-687F5E620CE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8_14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37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2" cy="209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Закон: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138" y="273050"/>
            <a:ext cx="4995862" cy="58531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1.Формула силы тока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Заряд и время его прохождения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Прямая пропорциональность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Количественная характеристика тока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V=S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l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=n∙ S∙</a:t>
            </a:r>
            <a:r>
              <a:rPr lang="el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l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q=N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q</a:t>
            </a:r>
            <a:r>
              <a: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n∙ S∙</a:t>
            </a:r>
            <a:r>
              <a:rPr lang="el-G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l∙q</a:t>
            </a:r>
            <a:r>
              <a: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baseline="-25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0∙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n∙v∙S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q</a:t>
            </a:r>
            <a:r>
              <a:rPr lang="en-US" sz="40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∙n∙v∙S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8" y="2438400"/>
            <a:ext cx="3008312" cy="3687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1.Как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называется формула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2.Какие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физические величины связывает между собой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3.Каков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вид математической зависимости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4.Каков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физический смысл представленной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закономерности?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 Какие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производные формулы можно еще получить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</p:txBody>
      </p:sp>
      <p:pic>
        <p:nvPicPr>
          <p:cNvPr id="22533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813"/>
            <a:ext cx="13509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9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640"/>
            <a:ext cx="8893175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altLang="ru-RU" dirty="0" smtClean="0">
                <a:solidFill>
                  <a:schemeClr val="hlink"/>
                </a:solidFill>
                <a:latin typeface="Comic Sans MS" pitchFamily="66" charset="0"/>
              </a:rPr>
              <a:t>А теперь маленький эксперимент….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893175" cy="791989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dirty="0" smtClean="0">
                <a:solidFill>
                  <a:srgbClr val="9933FF"/>
                </a:solidFill>
                <a:latin typeface="Algerian" pitchFamily="82" charset="0"/>
              </a:rPr>
              <a:t>Запишите тему урока левой рукой </a:t>
            </a:r>
          </a:p>
          <a:p>
            <a:pPr algn="ctr" eaLnBrk="1" hangingPunct="1">
              <a:buFontTx/>
              <a:buNone/>
            </a:pPr>
            <a:endParaRPr lang="ru-RU" altLang="ru-RU" b="1" dirty="0" smtClean="0">
              <a:solidFill>
                <a:srgbClr val="9933FF"/>
              </a:solidFill>
              <a:latin typeface="Algerian" pitchFamily="82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57200" y="2198873"/>
            <a:ext cx="8229600" cy="119734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370" tIns="45687" rIns="91370" bIns="45687" numCol="1" anchor="t" anchorCtr="0" compatLnSpc="1">
            <a:prstTxWarp prst="textNoShape">
              <a:avLst/>
            </a:prstTxWarp>
          </a:bodyPr>
          <a:lstStyle>
            <a:lvl1pPr marL="341313" indent="-341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2776" indent="-22843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69644" indent="-22843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6513" indent="-22843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3380" indent="-228435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 smtClean="0">
                <a:solidFill>
                  <a:srgbClr val="FFFFFF"/>
                </a:solidFill>
              </a:rPr>
              <a:t>Не стыдно не уметь, стыдно не научиться</a:t>
            </a:r>
            <a:endParaRPr lang="ru-RU" kern="0" dirty="0">
              <a:solidFill>
                <a:srgbClr val="FFFFFF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97546"/>
            <a:ext cx="4968552" cy="372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0261" y="5352756"/>
            <a:ext cx="6372911" cy="1554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Человек может ВСЕ!!!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 animBg="1"/>
      <p:bldP spid="6" grpId="0" build="p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Применение: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Тепловое действие электрического тока: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38388"/>
            <a:ext cx="5688013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Применение:</a:t>
            </a:r>
            <a:br>
              <a:rPr lang="ru-RU" dirty="0" smtClean="0"/>
            </a:br>
            <a:r>
              <a:rPr lang="ru-RU" dirty="0" smtClean="0"/>
              <a:t>химическое действие тока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916113"/>
            <a:ext cx="5037137" cy="37782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553878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11425"/>
            <a:ext cx="579596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69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Применение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Магнитное действие тока</a:t>
            </a:r>
            <a:endParaRPr lang="ru-RU" dirty="0"/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40879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Применение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Физиологическое действие тока</a:t>
            </a:r>
            <a:endParaRPr lang="ru-RU" dirty="0"/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27399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Недостатки:</a:t>
            </a:r>
            <a:endParaRPr lang="ru-RU"/>
          </a:p>
        </p:txBody>
      </p:sp>
      <p:pic>
        <p:nvPicPr>
          <p:cNvPr id="2765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236979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соединение интегративного и дифференцированного подхода  и обеспечивает, как достижение целостности восприятия мира, так и личностную ориентацию обучения.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 этом создаются условия для формирования ключевых компетентностей личности, имеющих </a:t>
            </a:r>
            <a:r>
              <a:rPr lang="ru-RU" sz="2000" dirty="0" err="1" smtClean="0">
                <a:solidFill>
                  <a:schemeClr val="bg1"/>
                </a:solidFill>
              </a:rPr>
              <a:t>надпредметное</a:t>
            </a:r>
            <a:r>
              <a:rPr lang="ru-RU" sz="2000" dirty="0" smtClean="0">
                <a:solidFill>
                  <a:schemeClr val="bg1"/>
                </a:solidFill>
              </a:rPr>
              <a:t> содержание, а также </a:t>
            </a:r>
            <a:r>
              <a:rPr lang="ru-RU" sz="2000" dirty="0" err="1" smtClean="0">
                <a:solidFill>
                  <a:schemeClr val="bg1"/>
                </a:solidFill>
              </a:rPr>
              <a:t>дичностной</a:t>
            </a:r>
            <a:r>
              <a:rPr lang="ru-RU" sz="2000" dirty="0" smtClean="0">
                <a:solidFill>
                  <a:schemeClr val="bg1"/>
                </a:solidFill>
              </a:rPr>
              <a:t> компетенции для самоопределения, самораскрытия и саморазвития.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Интегративно – дифференцированный подход представляет собой: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260648"/>
            <a:ext cx="8229600" cy="692696"/>
          </a:xfrm>
          <a:prstGeom prst="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algn="ctr"/>
            <a:endParaRPr lang="ru-RU" sz="4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Отгадайте о чем идет речь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31307"/>
            <a:ext cx="7632848" cy="6135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00"/>
                </a:solidFill>
              </a:rPr>
              <a:t>Она ничего не стоит, но много </a:t>
            </a:r>
            <a:r>
              <a:rPr lang="ru-RU" sz="2400" dirty="0" smtClean="0">
                <a:solidFill>
                  <a:srgbClr val="000000"/>
                </a:solidFill>
              </a:rPr>
              <a:t>даёт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7859" y="2564904"/>
            <a:ext cx="7344816" cy="1384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Она длится мгновения, а в памяти остаётся порой навсегда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844824"/>
            <a:ext cx="7632848" cy="6135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Она никому не вредит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3952" y="3505944"/>
            <a:ext cx="7344816" cy="8002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</a:rPr>
              <a:t>Это – лекарство против обиды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4509120"/>
            <a:ext cx="799288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FFFF"/>
                </a:solidFill>
              </a:rPr>
              <a:t>Увидишь лицо без неё-сделай это сам!</a:t>
            </a:r>
            <a:endParaRPr lang="ru-RU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260648"/>
            <a:ext cx="8229600" cy="792088"/>
          </a:xfrm>
          <a:prstGeom prst="rect">
            <a:avLst/>
          </a:prstGeom>
          <a:gradFill flip="none" rotWithShape="1">
            <a:gsLst>
              <a:gs pos="0">
                <a:srgbClr val="66CCFF">
                  <a:tint val="66000"/>
                  <a:satMod val="160000"/>
                </a:srgbClr>
              </a:gs>
              <a:gs pos="50000">
                <a:srgbClr val="66CCFF">
                  <a:tint val="44500"/>
                  <a:satMod val="160000"/>
                </a:srgbClr>
              </a:gs>
              <a:gs pos="100000">
                <a:srgbClr val="66CCFF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Улыбнитесь друг другу и улыбайтесь почаще!</a:t>
            </a:r>
            <a:endParaRPr lang="ru-RU" sz="85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68" y="1412776"/>
            <a:ext cx="5256584" cy="34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5373216"/>
            <a:ext cx="6696744" cy="1249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FF"/>
                </a:solidFill>
              </a:rPr>
              <a:t>ЧЕЛОВЕК МОЖЕТ ВСЁ!!!!</a:t>
            </a:r>
            <a:endParaRPr lang="ru-RU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1. Реализация гармонического единства интеграции и дифференциации в процессе обучения возможна при использовании процесса самообучения.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Это даёт возможность по-новому осмыслить эволюцию научных знаний, развитие образовательных процессов, осуществить пересмотр известных методов в обучении, тем более, что современность требует от учеников формирования способности самоорганизовываться, самосовершенствоваться.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Концепция ИДП: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2.  Интеграция деятельностного подхода с личностно – ориентированным, системным и технологическим – залог развития личности ученика на основе его внутреннего потенциала.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Системный подход означает рассмотрение процесса обучения, взаимодействия учителя и обучаемого, личности каждого ученика как сложных систем.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6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3. Ориентация преподавания на личность и ей развитие, что можно обеспечить: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а) изучением и последующим учётом психологических особенностей учеников ( в частности, особенностей познавательной стратегии, или специфики мышления каждого)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б) активным и постоянным включением учащихся в учебную деятельность путём интегрирования элементов уровневого и модульного обучения;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в) разработкой обширного комплекса методических рекомендаций, созданием новых учебных программ и дидактических материалов, ориентированных на группы учащихся с определенным типом мышления.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Дидактически ИДП связан с модульно – дифференцированной организацией содержания курса физики и интеграцией в неё элементов других учебных дисциплин.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Это предполагает, с одной стороны, модульную структуру содержания учебного материала (по известной модульной технологии), а с другой дифференциацию всех учебных элементов как по уровням сложности, так и , что является относительно новым элементом, по когнитивным стилям.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1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24724" cy="579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1\Pictures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5852"/>
            <a:ext cx="9144000" cy="608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Безымянн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2" y="548680"/>
            <a:ext cx="887297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7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7922" y="80541"/>
            <a:ext cx="8713663" cy="1512143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</a:rPr>
              <a:t>Каждый урок открытия нового знания построен  по структурно-логической схеме: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-1476375" y="83661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2261" y="1114162"/>
            <a:ext cx="363811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Физическое явление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2261" y="1799983"/>
            <a:ext cx="124187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Факты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3725" y="2482111"/>
            <a:ext cx="1821461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Гипотезы 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3946" y="3230841"/>
            <a:ext cx="19665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Величины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946" y="4008725"/>
            <a:ext cx="141981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Законы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364" y="4869160"/>
            <a:ext cx="462467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Практическое применение 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364" y="5517232"/>
            <a:ext cx="598856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Недостатки и меры борьбы с ними</a:t>
            </a:r>
            <a:endParaRPr lang="ru-RU" sz="2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654139" y="1637382"/>
            <a:ext cx="537574" cy="424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504971" y="2303898"/>
            <a:ext cx="537574" cy="2365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012386" y="2917230"/>
            <a:ext cx="0" cy="424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>
            <a:off x="1773758" y="3796619"/>
            <a:ext cx="537574" cy="424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337196" y="4514887"/>
            <a:ext cx="983250" cy="35427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4932040" y="5134736"/>
            <a:ext cx="405188" cy="4242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3301646" y="1637382"/>
            <a:ext cx="2710514" cy="387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26610" r="47549"/>
          <a:stretch/>
        </p:blipFill>
        <p:spPr bwMode="auto">
          <a:xfrm>
            <a:off x="5887758" y="1648177"/>
            <a:ext cx="3233727" cy="35301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6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Fizik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Fizika</Template>
  <TotalTime>0</TotalTime>
  <Words>891</Words>
  <Application>Microsoft Office PowerPoint</Application>
  <PresentationFormat>Экран (4:3)</PresentationFormat>
  <Paragraphs>273</Paragraphs>
  <Slides>31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Fizika</vt:lpstr>
      <vt:lpstr>1_Тема Office</vt:lpstr>
      <vt:lpstr>Тема Office</vt:lpstr>
      <vt:lpstr>Презентация PowerPoint</vt:lpstr>
      <vt:lpstr>Презентация PowerPoint</vt:lpstr>
      <vt:lpstr>Интегративно – дифференцированный подход представляет собой:</vt:lpstr>
      <vt:lpstr>Концепция ИДП: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Эпиграф к уроку:  «Вам знакомо выражение Выше головы не прыгнешь»? </vt:lpstr>
      <vt:lpstr>Презентация PowerPoint</vt:lpstr>
      <vt:lpstr>Презентация PowerPoint</vt:lpstr>
      <vt:lpstr>10 класс.  Урок физики на тему:</vt:lpstr>
      <vt:lpstr>Цель урока:</vt:lpstr>
      <vt:lpstr>Явление:</vt:lpstr>
      <vt:lpstr>Презентация PowerPoint</vt:lpstr>
      <vt:lpstr>Факты: Действия электрического тока</vt:lpstr>
      <vt:lpstr>Гипотеза: Условия необходимые для существования электрического тока.</vt:lpstr>
      <vt:lpstr>Величина и ее характеристики:</vt:lpstr>
      <vt:lpstr>Презентация PowerPoint</vt:lpstr>
      <vt:lpstr>Закон:</vt:lpstr>
      <vt:lpstr>А теперь маленький эксперимент….</vt:lpstr>
      <vt:lpstr>Применение:</vt:lpstr>
      <vt:lpstr>Применение: химическое действие тока</vt:lpstr>
      <vt:lpstr>Применение: Магнитное действие тока</vt:lpstr>
      <vt:lpstr>Применение: Физиологическое действие тока</vt:lpstr>
      <vt:lpstr>Недостатки:</vt:lpstr>
      <vt:lpstr>Презентация PowerPoint</vt:lpstr>
      <vt:lpstr>Презентация PowerPoint</vt:lpstr>
    </vt:vector>
  </TitlesOfParts>
  <Company>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</dc:title>
  <dc:creator>Home</dc:creator>
  <cp:lastModifiedBy>1</cp:lastModifiedBy>
  <cp:revision>119</cp:revision>
  <dcterms:created xsi:type="dcterms:W3CDTF">2010-05-08T13:36:10Z</dcterms:created>
  <dcterms:modified xsi:type="dcterms:W3CDTF">2019-01-17T06:13:31Z</dcterms:modified>
</cp:coreProperties>
</file>