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699" r:id="rId5"/>
    <p:sldMasterId id="2147483712" r:id="rId6"/>
  </p:sldMasterIdLst>
  <p:notesMasterIdLst>
    <p:notesMasterId r:id="rId26"/>
  </p:notesMasterIdLst>
  <p:sldIdLst>
    <p:sldId id="256" r:id="rId7"/>
    <p:sldId id="295" r:id="rId8"/>
    <p:sldId id="257" r:id="rId9"/>
    <p:sldId id="259" r:id="rId10"/>
    <p:sldId id="296" r:id="rId11"/>
    <p:sldId id="297" r:id="rId12"/>
    <p:sldId id="298" r:id="rId13"/>
    <p:sldId id="304" r:id="rId14"/>
    <p:sldId id="300" r:id="rId15"/>
    <p:sldId id="301" r:id="rId16"/>
    <p:sldId id="265" r:id="rId17"/>
    <p:sldId id="309" r:id="rId18"/>
    <p:sldId id="308" r:id="rId19"/>
    <p:sldId id="310" r:id="rId20"/>
    <p:sldId id="305" r:id="rId21"/>
    <p:sldId id="306" r:id="rId22"/>
    <p:sldId id="287" r:id="rId23"/>
    <p:sldId id="284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1F731-946F-4902-9B4A-DE46FD63FD2F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6F867-FAFB-4525-B6C3-974DE4E94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4224000" y="-11796713"/>
            <a:ext cx="16632238" cy="124745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64175" cy="4092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6F867-FAFB-4525-B6C3-974DE4E94ED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8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4225588" y="-11796713"/>
            <a:ext cx="16646526" cy="12485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0AFB-086D-4E4A-B5A2-6C0AFB6A870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0AFB-086D-4E4A-B5A2-6C0AFB6A870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EDE6-AFCE-49DE-9689-11DEF4BDE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3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DA598-0F4B-48DB-BF95-38DA12591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8093-BB54-494B-86CD-4FCAF6DDF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47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25900" cy="409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5500" y="1981200"/>
            <a:ext cx="4027488" cy="409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D60A-68EB-455F-A024-36D93F6EC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71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39A5C-1ABB-4896-B02A-7142EA44E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410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C0670-BA1A-413C-804D-494A58212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93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56C1-12B3-4EF6-9EC0-1457AC5DE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06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0F069-EE65-4786-8AD9-8A0E5EEB6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5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B4400-CD36-44A2-8B1A-A13D9ADAD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51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83489-9D52-49FE-9224-F8004DCA5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66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1938" y="349250"/>
            <a:ext cx="2051050" cy="57229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9250"/>
            <a:ext cx="6002338" cy="5722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20856-FD68-4B72-9E96-9251202C4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92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9250"/>
            <a:ext cx="8205788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25900" cy="1968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5500" y="1981200"/>
            <a:ext cx="4027488" cy="1968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02100"/>
            <a:ext cx="8205788" cy="1970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10798-1887-49EC-8D12-F0C03DEAB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45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C1C3-DCA8-49E1-99C0-3EBB2C4CACB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quarter" idx="11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43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C6B43-7640-46CA-854E-6B9174EB55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92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644E4-870E-4028-AE82-4E1EB352D12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83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BFF81-57C5-441E-A069-770CBE0B80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89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B6BFD-64FA-4DD5-99E7-A0756FAE62B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45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FCFAC-90BA-4CCF-AD33-41DAD51DA80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4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D89C3-A44E-4AB1-AD36-5A2499C1BBB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4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5D972-2FD8-4192-AF62-2E930059C20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95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88143-94E1-4977-9889-21DB711E9B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56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29A5-1E25-4DDF-85B4-7BFB6A44B4E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00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E359A-82DA-472E-99BC-4C7A2A26701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53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8C1E-979E-417B-B5D2-CD927CC1450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1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1C327-80CE-49DF-AAB0-0360BA1AC1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66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1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22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0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79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87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72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36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52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63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05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86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EDE6-AFCE-49DE-9689-11DEF4BDE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21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DA598-0F4B-48DB-BF95-38DA12591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6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8093-BB54-494B-86CD-4FCAF6DDF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10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25900" cy="409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5500" y="1981200"/>
            <a:ext cx="4027488" cy="409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D60A-68EB-455F-A024-36D93F6EC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7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39A5C-1ABB-4896-B02A-7142EA44E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57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C0670-BA1A-413C-804D-494A58212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283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56C1-12B3-4EF6-9EC0-1457AC5DE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85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0F069-EE65-4786-8AD9-8A0E5EEB6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993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B4400-CD36-44A2-8B1A-A13D9ADAD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72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83489-9D52-49FE-9224-F8004DCA5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38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1938" y="349250"/>
            <a:ext cx="2051050" cy="57229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9250"/>
            <a:ext cx="6002338" cy="5722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20856-FD68-4B72-9E96-9251202C4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86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9250"/>
            <a:ext cx="8205788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25900" cy="1968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5500" y="1981200"/>
            <a:ext cx="4027488" cy="1968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02100"/>
            <a:ext cx="8205788" cy="1970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10798-1887-49EC-8D12-F0C03DEAB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5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EDE6-AFCE-49DE-9689-11DEF4BDE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70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DA598-0F4B-48DB-BF95-38DA12591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43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8093-BB54-494B-86CD-4FCAF6DDF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94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25900" cy="409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5500" y="1981200"/>
            <a:ext cx="4027488" cy="409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D60A-68EB-455F-A024-36D93F6EC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89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39A5C-1ABB-4896-B02A-7142EA44E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827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C0670-BA1A-413C-804D-494A58212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981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56C1-12B3-4EF6-9EC0-1457AC5DE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62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0F069-EE65-4786-8AD9-8A0E5EEB6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49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B4400-CD36-44A2-8B1A-A13D9ADAD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92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83489-9D52-49FE-9224-F8004DCA5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1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1938" y="349250"/>
            <a:ext cx="2051050" cy="57229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9250"/>
            <a:ext cx="6002338" cy="5722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20856-FD68-4B72-9E96-9251202C4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347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9250"/>
            <a:ext cx="8205788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25900" cy="1968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5500" y="1981200"/>
            <a:ext cx="4027488" cy="1968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02100"/>
            <a:ext cx="8205788" cy="1970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10798-1887-49EC-8D12-F0C03DEAB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8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9250"/>
            <a:ext cx="82057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057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0978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900DA974-9285-455E-B9D1-BD0BB1D89D48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4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22268-0B48-4E7A-BD29-A37ED441E97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8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4F14-4CFD-4CA8-B4C2-277DF0BD55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3F4C6-CF85-4FC2-BF51-65DE148FAD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6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9250"/>
            <a:ext cx="82057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057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0978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900DA974-9285-455E-B9D1-BD0BB1D89D48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9250"/>
            <a:ext cx="82057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057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0978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900DA974-9285-455E-B9D1-BD0BB1D89D48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7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7B9CB5"/>
          </a:solidFill>
          <a:latin typeface="Tahoma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5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5.e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30" y="692696"/>
            <a:ext cx="8928992" cy="1546891"/>
          </a:xfrm>
        </p:spPr>
        <p:txBody>
          <a:bodyPr>
            <a:normAutofit fontScale="90000"/>
          </a:bodyPr>
          <a:lstStyle/>
          <a:p>
            <a:r>
              <a:rPr lang="ru-RU" sz="3100" b="1" smtClean="0">
                <a:latin typeface="Times New Roman"/>
                <a:ea typeface="Times New Roman"/>
              </a:rPr>
              <a:t>Эпиграф к уроку:</a:t>
            </a:r>
            <a:r>
              <a:rPr lang="ru-RU" sz="3100" smtClean="0">
                <a:latin typeface="Times New Roman"/>
                <a:ea typeface="Times New Roman"/>
              </a:rPr>
              <a:t/>
            </a:r>
            <a:br>
              <a:rPr lang="ru-RU" sz="3100" smtClean="0">
                <a:latin typeface="Times New Roman"/>
                <a:ea typeface="Times New Roman"/>
              </a:rPr>
            </a:br>
            <a:r>
              <a:rPr lang="ru-RU" sz="2900" b="1" i="1" smtClean="0">
                <a:solidFill>
                  <a:srgbClr val="FF0000"/>
                </a:solidFill>
                <a:latin typeface="Times New Roman"/>
                <a:ea typeface="Times New Roman"/>
              </a:rPr>
              <a:t>«Незнающие пусть научатся,</a:t>
            </a:r>
            <a:br>
              <a:rPr lang="ru-RU" sz="2900" b="1" i="1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900" b="1" i="1" smtClean="0">
                <a:solidFill>
                  <a:srgbClr val="FF0000"/>
                </a:solidFill>
                <a:latin typeface="Times New Roman"/>
                <a:ea typeface="Times New Roman"/>
              </a:rPr>
              <a:t>а знающие вспомнят ещё раз». </a:t>
            </a:r>
            <a:br>
              <a:rPr lang="ru-RU" sz="2900" b="1" i="1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900" i="1" smtClean="0">
                <a:solidFill>
                  <a:srgbClr val="FF0000"/>
                </a:solidFill>
                <a:latin typeface="Times New Roman"/>
                <a:ea typeface="Times New Roman"/>
              </a:rPr>
              <a:t>(Античный афоризм)</a:t>
            </a:r>
            <a:r>
              <a:rPr lang="ru-RU" sz="2900" i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.</a:t>
            </a:r>
            <a:r>
              <a:rPr lang="ru-RU" sz="3100" smtClean="0">
                <a:latin typeface="Times New Roman"/>
                <a:ea typeface="Times New Roman"/>
              </a:rPr>
              <a:t/>
            </a:r>
            <a:br>
              <a:rPr lang="ru-RU" sz="3100" smtClean="0">
                <a:latin typeface="Times New Roman"/>
                <a:ea typeface="Times New Roman"/>
              </a:rPr>
            </a:br>
            <a:r>
              <a:rPr lang="ru-RU" sz="4000" smtClean="0">
                <a:latin typeface="Times New Roman"/>
                <a:ea typeface="Times New Roman"/>
              </a:rPr>
              <a:t/>
            </a:r>
            <a:br>
              <a:rPr lang="ru-RU" sz="400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32261" y="234888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Науки все глубже постигнуть стремись,</a:t>
            </a:r>
          </a:p>
          <a:p>
            <a:r>
              <a:rPr lang="ru-RU" sz="2400" dirty="0" smtClean="0"/>
              <a:t>Познанием </a:t>
            </a:r>
            <a:r>
              <a:rPr lang="ru-RU" sz="2400" dirty="0"/>
              <a:t>вечного жаждой томись.</a:t>
            </a:r>
          </a:p>
          <a:p>
            <a:r>
              <a:rPr lang="ru-RU" sz="2400" dirty="0" smtClean="0"/>
              <a:t>Лишь </a:t>
            </a:r>
            <a:r>
              <a:rPr lang="ru-RU" sz="2400" dirty="0"/>
              <a:t>первых познаний </a:t>
            </a:r>
            <a:r>
              <a:rPr lang="ru-RU" sz="2400" dirty="0" smtClean="0"/>
              <a:t>блеснёт </a:t>
            </a:r>
            <a:r>
              <a:rPr lang="ru-RU" sz="2400" dirty="0"/>
              <a:t>тебе свет,</a:t>
            </a:r>
          </a:p>
          <a:p>
            <a:r>
              <a:rPr lang="ru-RU" sz="2400" dirty="0" smtClean="0"/>
              <a:t>Узнаешь</a:t>
            </a:r>
            <a:r>
              <a:rPr lang="ru-RU" sz="2400" dirty="0"/>
              <a:t>: предела для знания нет..</a:t>
            </a:r>
            <a:r>
              <a:rPr lang="ru-RU" sz="2400" dirty="0"/>
              <a:t> 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086663" cy="41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949280"/>
            <a:ext cx="201622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940-1030 </a:t>
            </a:r>
            <a:r>
              <a:rPr lang="ru-RU" dirty="0" err="1" smtClean="0"/>
              <a:t>г.г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5282">
        <p14:prism isContent="1" isInverted="1"/>
      </p:transition>
    </mc:Choice>
    <mc:Fallback>
      <p:transition spd="slow" advTm="25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Счетчик электроэнергии СЭ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57313"/>
            <a:ext cx="2986088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1" y="1502829"/>
            <a:ext cx="3866484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А =  </a:t>
            </a:r>
            <a:r>
              <a:rPr lang="en-US" sz="6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U I t</a:t>
            </a:r>
            <a:endParaRPr lang="ru-RU" sz="6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6988" y="2607726"/>
            <a:ext cx="4552977" cy="26920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вольтметр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+ амперметр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+ часы</a:t>
            </a:r>
          </a:p>
        </p:txBody>
      </p:sp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4932363" y="5373688"/>
            <a:ext cx="3671887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= СЧЕТЧИК</a:t>
            </a:r>
          </a:p>
        </p:txBody>
      </p:sp>
      <p:sp>
        <p:nvSpPr>
          <p:cNvPr id="11270" name="WordArt 8"/>
          <p:cNvSpPr>
            <a:spLocks noChangeArrowheads="1" noChangeShapeType="1" noTextEdit="1"/>
          </p:cNvSpPr>
          <p:nvPr/>
        </p:nvSpPr>
        <p:spPr bwMode="auto">
          <a:xfrm>
            <a:off x="1476375" y="260350"/>
            <a:ext cx="645001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Работа электрического тока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3059832" y="2056827"/>
            <a:ext cx="3708474" cy="3100365"/>
          </a:xfrm>
          <a:prstGeom prst="vertic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Стоимость = тариф * работу тока.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996588" y="103283"/>
            <a:ext cx="720080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Применение:</a:t>
            </a:r>
            <a:endParaRPr lang="ru-RU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4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1143000"/>
          </a:xfrm>
        </p:spPr>
        <p:txBody>
          <a:bodyPr/>
          <a:lstStyle/>
          <a:p>
            <a:r>
              <a:rPr lang="ru-RU" dirty="0" smtClean="0"/>
              <a:t>Недостатки:</a:t>
            </a:r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259632" y="944724"/>
            <a:ext cx="6480720" cy="151216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latin typeface="Arial Narrow" panose="020B0606020202030204" pitchFamily="34" charset="0"/>
              </a:rPr>
              <a:t>С каждым днем потребление электроэнергии увеличивается</a:t>
            </a:r>
            <a:endParaRPr lang="ru-RU" sz="2800" i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2076" y="2456892"/>
            <a:ext cx="7015831" cy="181588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1.Увеличение численности населения Земли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2.Рост промышленного производства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3.Рост количества электробытовых товаров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4. Сезонные явления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AutoShape 4" descr="https://liwli.ru/upload/iblock/e7a/chas_zeml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2" y="404664"/>
            <a:ext cx="85725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0" y="2282049"/>
            <a:ext cx="7620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61084"/>
            <a:ext cx="7819206" cy="48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1016" y="1346865"/>
            <a:ext cx="435484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/>
              <a:t>31 марта 2018 года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8820150" cy="6300787"/>
          </a:xfrm>
          <a:prstGeom prst="rect">
            <a:avLst/>
          </a:prstGeom>
          <a:noFill/>
          <a:ln w="72000">
            <a:solidFill>
              <a:srgbClr val="E6E6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4500563"/>
            <a:ext cx="4679950" cy="1817687"/>
          </a:xfrm>
          <a:prstGeom prst="rect">
            <a:avLst/>
          </a:prstGeom>
          <a:noFill/>
          <a:ln w="36000">
            <a:solidFill>
              <a:srgbClr val="EB613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19475"/>
            <a:ext cx="10795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17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0363"/>
            <a:ext cx="3960812" cy="2339975"/>
          </a:xfrm>
          <a:prstGeom prst="rect">
            <a:avLst/>
          </a:prstGeom>
          <a:noFill/>
          <a:ln w="72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421063"/>
            <a:ext cx="3959225" cy="2519362"/>
          </a:xfrm>
          <a:prstGeom prst="rect">
            <a:avLst/>
          </a:prstGeom>
          <a:noFill/>
          <a:ln w="72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5400675"/>
            <a:ext cx="3600450" cy="1277938"/>
          </a:xfrm>
          <a:prstGeom prst="rect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60363"/>
            <a:ext cx="4500562" cy="2339975"/>
          </a:xfrm>
          <a:prstGeom prst="rect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3419475"/>
            <a:ext cx="4014788" cy="2700338"/>
          </a:xfrm>
          <a:prstGeom prst="rect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2673350"/>
            <a:ext cx="1979613" cy="747713"/>
          </a:xfrm>
          <a:prstGeom prst="rect">
            <a:avLst/>
          </a:prstGeom>
          <a:solidFill>
            <a:srgbClr val="2323DC"/>
          </a:solidFill>
          <a:ln w="36000">
            <a:solidFill>
              <a:srgbClr val="FF950E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768925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6219825" cy="4500562"/>
          </a:xfrm>
          <a:prstGeom prst="rect">
            <a:avLst/>
          </a:prstGeom>
          <a:noFill/>
          <a:ln w="72000">
            <a:solidFill>
              <a:srgbClr val="E6E6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40088"/>
            <a:ext cx="4859338" cy="3240087"/>
          </a:xfrm>
          <a:prstGeom prst="rect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36600"/>
            <a:ext cx="1979613" cy="1065213"/>
          </a:xfrm>
          <a:prstGeom prst="rect">
            <a:avLst/>
          </a:prstGeom>
          <a:solidFill>
            <a:srgbClr val="2323DC"/>
          </a:solidFill>
          <a:ln w="36000">
            <a:solidFill>
              <a:srgbClr val="FF950E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031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39750"/>
            <a:ext cx="8459787" cy="6064250"/>
          </a:xfrm>
          <a:prstGeom prst="rect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5263"/>
            <a:ext cx="3240088" cy="1785937"/>
          </a:xfrm>
          <a:prstGeom prst="rect">
            <a:avLst/>
          </a:prstGeom>
          <a:solidFill>
            <a:srgbClr val="2323DC"/>
          </a:solidFill>
          <a:ln w="36000">
            <a:solidFill>
              <a:srgbClr val="FF950E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66553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А теперь маленький эксперимент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Не стыдно не уметь, стыдно не научиться</a:t>
            </a:r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2344"/>
            <a:ext cx="7056784" cy="39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4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Что понравилось на уроке?</a:t>
            </a:r>
          </a:p>
          <a:p>
            <a:r>
              <a:rPr lang="ru-RU" dirty="0" smtClean="0"/>
              <a:t>Какие вопросы были интересны?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Что не понравилось на уроке?</a:t>
            </a:r>
          </a:p>
          <a:p>
            <a:r>
              <a:rPr lang="ru-RU" dirty="0" smtClean="0"/>
              <a:t>Что вызвало затруднение?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87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1560" y="260648"/>
            <a:ext cx="8229600" cy="692696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37500" lnSpcReduction="20000"/>
          </a:bodyPr>
          <a:lstStyle/>
          <a:p>
            <a:pPr algn="ctr">
              <a:spcBef>
                <a:spcPct val="0"/>
              </a:spcBef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8500" dirty="0" smtClean="0">
                <a:latin typeface="Times New Roman" pitchFamily="18" charset="0"/>
                <a:cs typeface="Times New Roman" pitchFamily="18" charset="0"/>
              </a:rPr>
              <a:t>Отгадайте о чем идет речь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231307"/>
            <a:ext cx="7632848" cy="6135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Она никому не вредит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60329" y="2204864"/>
            <a:ext cx="4572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3200" dirty="0" smtClean="0"/>
              <a:t>Кто это делает, тот живёт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3105835"/>
            <a:ext cx="7344816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Это – лекарство против обиды</a:t>
            </a:r>
            <a:endParaRPr lang="ru-RU" sz="2800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3717032"/>
            <a:ext cx="806489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/>
              <a:t>Е</a:t>
            </a:r>
            <a:r>
              <a:rPr lang="ru-RU" sz="3200" dirty="0" smtClean="0"/>
              <a:t>сли я это делаю-значит прощаю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4509120"/>
            <a:ext cx="79928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 smtClean="0"/>
              <a:t>Увидишь лицо без неё-сделай это сам!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692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1560" y="260648"/>
            <a:ext cx="8229600" cy="792088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Улыбнитесь друг другу и улыбайтесь почаще!</a:t>
            </a:r>
            <a:endParaRPr lang="ru-RU" sz="85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68" y="1412776"/>
            <a:ext cx="5256584" cy="346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5373216"/>
            <a:ext cx="6696744" cy="12492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Спасибо за </a:t>
            </a:r>
            <a:r>
              <a:rPr lang="ru-RU" sz="4800" i="1" dirty="0" smtClean="0">
                <a:solidFill>
                  <a:srgbClr val="FF0000"/>
                </a:solidFill>
              </a:rPr>
              <a:t>работу</a:t>
            </a:r>
            <a:r>
              <a:rPr lang="ru-RU" sz="4000" dirty="0" smtClean="0"/>
              <a:t>, мы </a:t>
            </a:r>
            <a:r>
              <a:rPr lang="ru-RU" sz="4800" i="1" dirty="0" smtClean="0">
                <a:solidFill>
                  <a:srgbClr val="FF0000"/>
                </a:solidFill>
              </a:rPr>
              <a:t>мощные</a:t>
            </a:r>
            <a:r>
              <a:rPr lang="ru-RU" sz="4000" dirty="0" smtClean="0"/>
              <a:t> все!!!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369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0" y="392113"/>
            <a:ext cx="9144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9250"/>
            <a:ext cx="8999538" cy="14351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 smtClean="0">
                <a:solidFill>
                  <a:srgbClr val="FFFFFF"/>
                </a:solidFill>
              </a:rPr>
              <a:t>Экономить не стоит </a:t>
            </a:r>
            <a:r>
              <a:rPr lang="ru-RU" altLang="ru-RU" sz="4000" dirty="0" smtClean="0">
                <a:solidFill>
                  <a:srgbClr val="FFFFFF"/>
                </a:solidFill>
              </a:rPr>
              <a:t>переплачивать !</a:t>
            </a:r>
            <a:endParaRPr lang="ru-RU" altLang="ru-RU" sz="4000" dirty="0" smtClean="0">
              <a:solidFill>
                <a:srgbClr val="FFFFFF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16832"/>
            <a:ext cx="7931224" cy="1159768"/>
          </a:xfr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Где поставим запятую?</a:t>
            </a:r>
            <a:endParaRPr lang="ru-RU" altLang="ru-RU" sz="3600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9155"/>
            <a:ext cx="5287152" cy="4056583"/>
          </a:xfrm>
          <a:prstGeom prst="rect">
            <a:avLst/>
          </a:prstGeom>
          <a:noFill/>
          <a:ln w="72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4-конечная звезда 1"/>
          <p:cNvSpPr/>
          <p:nvPr/>
        </p:nvSpPr>
        <p:spPr bwMode="auto">
          <a:xfrm>
            <a:off x="4648022" y="1196752"/>
            <a:ext cx="457200" cy="457200"/>
          </a:xfrm>
          <a:prstGeom prst="star4">
            <a:avLst>
              <a:gd name="adj" fmla="val 27652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3" name="Солнце 2"/>
          <p:cNvSpPr/>
          <p:nvPr/>
        </p:nvSpPr>
        <p:spPr bwMode="auto">
          <a:xfrm>
            <a:off x="2537164" y="1008049"/>
            <a:ext cx="360040" cy="457200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5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uiExpand="1" build="p" animBg="1"/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260648"/>
            <a:ext cx="8784976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</a:rPr>
              <a:t>Тема урока: </a:t>
            </a:r>
            <a:endParaRPr lang="ru-RU" sz="3600" i="1" dirty="0" smtClean="0">
              <a:solidFill>
                <a:srgbClr val="FFFF00"/>
              </a:solidFill>
            </a:endParaRPr>
          </a:p>
          <a:p>
            <a:pPr algn="ctr"/>
            <a:r>
              <a:rPr lang="ru-RU" sz="3600" i="1" dirty="0" smtClean="0">
                <a:solidFill>
                  <a:srgbClr val="FFFF00"/>
                </a:solidFill>
              </a:rPr>
              <a:t>«Работа и мощность  электрического тока»</a:t>
            </a:r>
            <a:endParaRPr lang="ru-RU" sz="3600" i="1" dirty="0">
              <a:solidFill>
                <a:srgbClr val="FFFF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988840"/>
            <a:ext cx="8229600" cy="1143000"/>
          </a:xfr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Цели урока: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8418513" cy="2616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46113"/>
            <a:ext cx="8967787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58775"/>
            <a:ext cx="55800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Явление: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" y="3038475"/>
            <a:ext cx="8229600" cy="792088"/>
          </a:xfrm>
        </p:spPr>
        <p:txBody>
          <a:bodyPr/>
          <a:lstStyle/>
          <a:p>
            <a:r>
              <a:rPr lang="ru-RU" dirty="0" smtClean="0"/>
              <a:t>Работа потребителей электроэнергии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67744" y="523528"/>
            <a:ext cx="40324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Факты: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6" name="Picture 5" descr="f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84313"/>
            <a:ext cx="197643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m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000500"/>
            <a:ext cx="22240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tt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357313"/>
            <a:ext cx="16430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0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500438"/>
            <a:ext cx="18573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g0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860800"/>
            <a:ext cx="17827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Res" descr="E:\Setup\res\res79C0F322-8627-45A6-BF46-9550746303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341438"/>
            <a:ext cx="224948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7"/>
          <p:cNvSpPr>
            <a:spLocks noChangeArrowheads="1"/>
          </p:cNvSpPr>
          <p:nvPr/>
        </p:nvSpPr>
        <p:spPr bwMode="auto">
          <a:xfrm>
            <a:off x="5651500" y="47625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7" name="Rectangle 40"/>
          <p:cNvSpPr>
            <a:spLocks noChangeArrowheads="1"/>
          </p:cNvSpPr>
          <p:nvPr/>
        </p:nvSpPr>
        <p:spPr bwMode="auto">
          <a:xfrm>
            <a:off x="3563938" y="2420938"/>
            <a:ext cx="3240087" cy="2305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8" name="Oval 61"/>
          <p:cNvSpPr>
            <a:spLocks noChangeArrowheads="1"/>
          </p:cNvSpPr>
          <p:nvPr/>
        </p:nvSpPr>
        <p:spPr bwMode="auto">
          <a:xfrm>
            <a:off x="3635375" y="2133600"/>
            <a:ext cx="3095625" cy="30241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9" name="AutoShape 91"/>
          <p:cNvSpPr>
            <a:spLocks noChangeArrowheads="1"/>
          </p:cNvSpPr>
          <p:nvPr/>
        </p:nvSpPr>
        <p:spPr bwMode="auto">
          <a:xfrm>
            <a:off x="4427538" y="2708275"/>
            <a:ext cx="1368425" cy="18430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0" name="AutoShape 92"/>
          <p:cNvSpPr>
            <a:spLocks noChangeArrowheads="1"/>
          </p:cNvSpPr>
          <p:nvPr/>
        </p:nvSpPr>
        <p:spPr bwMode="auto">
          <a:xfrm>
            <a:off x="4284663" y="2924175"/>
            <a:ext cx="360362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1" name="AutoShape 93"/>
          <p:cNvSpPr>
            <a:spLocks noChangeArrowheads="1"/>
          </p:cNvSpPr>
          <p:nvPr/>
        </p:nvSpPr>
        <p:spPr bwMode="auto">
          <a:xfrm>
            <a:off x="5292725" y="2924175"/>
            <a:ext cx="360363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2" name="AutoShape 94"/>
          <p:cNvSpPr>
            <a:spLocks noChangeArrowheads="1"/>
          </p:cNvSpPr>
          <p:nvPr/>
        </p:nvSpPr>
        <p:spPr bwMode="auto">
          <a:xfrm>
            <a:off x="4643438" y="2565400"/>
            <a:ext cx="360362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3" name="AutoShape 95"/>
          <p:cNvSpPr>
            <a:spLocks noChangeArrowheads="1"/>
          </p:cNvSpPr>
          <p:nvPr/>
        </p:nvSpPr>
        <p:spPr bwMode="auto">
          <a:xfrm>
            <a:off x="5580063" y="2565400"/>
            <a:ext cx="360362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4" name="AutoShape 96"/>
          <p:cNvSpPr>
            <a:spLocks noChangeArrowheads="1"/>
          </p:cNvSpPr>
          <p:nvPr/>
        </p:nvSpPr>
        <p:spPr bwMode="auto">
          <a:xfrm>
            <a:off x="4284663" y="4292600"/>
            <a:ext cx="360362" cy="360363"/>
          </a:xfrm>
          <a:prstGeom prst="flowChartOr">
            <a:avLst/>
          </a:prstGeom>
          <a:solidFill>
            <a:srgbClr val="C52D2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5" name="AutoShape 97"/>
          <p:cNvSpPr>
            <a:spLocks noChangeArrowheads="1"/>
          </p:cNvSpPr>
          <p:nvPr/>
        </p:nvSpPr>
        <p:spPr bwMode="auto">
          <a:xfrm>
            <a:off x="4716463" y="3933825"/>
            <a:ext cx="360362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6" name="AutoShape 98"/>
          <p:cNvSpPr>
            <a:spLocks noChangeArrowheads="1"/>
          </p:cNvSpPr>
          <p:nvPr/>
        </p:nvSpPr>
        <p:spPr bwMode="auto">
          <a:xfrm>
            <a:off x="5292725" y="4292600"/>
            <a:ext cx="360363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7" name="AutoShape 99"/>
          <p:cNvSpPr>
            <a:spLocks noChangeArrowheads="1"/>
          </p:cNvSpPr>
          <p:nvPr/>
        </p:nvSpPr>
        <p:spPr bwMode="auto">
          <a:xfrm>
            <a:off x="5580063" y="3933825"/>
            <a:ext cx="360362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88" name="Oval 100"/>
          <p:cNvSpPr>
            <a:spLocks noChangeArrowheads="1"/>
          </p:cNvSpPr>
          <p:nvPr/>
        </p:nvSpPr>
        <p:spPr bwMode="auto">
          <a:xfrm>
            <a:off x="4932363" y="350043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89" name="Oval 101"/>
          <p:cNvSpPr>
            <a:spLocks noChangeArrowheads="1"/>
          </p:cNvSpPr>
          <p:nvPr/>
        </p:nvSpPr>
        <p:spPr bwMode="auto">
          <a:xfrm>
            <a:off x="5724525" y="32131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90" name="Oval 102"/>
          <p:cNvSpPr>
            <a:spLocks noChangeArrowheads="1"/>
          </p:cNvSpPr>
          <p:nvPr/>
        </p:nvSpPr>
        <p:spPr bwMode="auto">
          <a:xfrm>
            <a:off x="4932363" y="44370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91" name="Oval 103"/>
          <p:cNvSpPr>
            <a:spLocks noChangeArrowheads="1"/>
          </p:cNvSpPr>
          <p:nvPr/>
        </p:nvSpPr>
        <p:spPr bwMode="auto">
          <a:xfrm>
            <a:off x="4284663" y="36449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92" name="Oval 104"/>
          <p:cNvSpPr>
            <a:spLocks noChangeArrowheads="1"/>
          </p:cNvSpPr>
          <p:nvPr/>
        </p:nvSpPr>
        <p:spPr bwMode="auto">
          <a:xfrm>
            <a:off x="4932363" y="292417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402" name="Oval 114"/>
          <p:cNvSpPr>
            <a:spLocks noChangeArrowheads="1"/>
          </p:cNvSpPr>
          <p:nvPr/>
        </p:nvSpPr>
        <p:spPr bwMode="auto">
          <a:xfrm>
            <a:off x="3708400" y="328453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403" name="Oval 115"/>
          <p:cNvSpPr>
            <a:spLocks noChangeArrowheads="1"/>
          </p:cNvSpPr>
          <p:nvPr/>
        </p:nvSpPr>
        <p:spPr bwMode="auto">
          <a:xfrm>
            <a:off x="3851275" y="42211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5" name="Rectangle 116"/>
          <p:cNvSpPr>
            <a:spLocks noChangeArrowheads="1"/>
          </p:cNvSpPr>
          <p:nvPr/>
        </p:nvSpPr>
        <p:spPr bwMode="auto">
          <a:xfrm>
            <a:off x="2195513" y="5445125"/>
            <a:ext cx="730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6" name="Line 117"/>
          <p:cNvSpPr>
            <a:spLocks noChangeShapeType="1"/>
          </p:cNvSpPr>
          <p:nvPr/>
        </p:nvSpPr>
        <p:spPr bwMode="auto">
          <a:xfrm flipH="1">
            <a:off x="1258888" y="5805488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7" name="Rectangle 118"/>
          <p:cNvSpPr>
            <a:spLocks noChangeArrowheads="1"/>
          </p:cNvSpPr>
          <p:nvPr/>
        </p:nvSpPr>
        <p:spPr bwMode="auto">
          <a:xfrm>
            <a:off x="2555875" y="5157788"/>
            <a:ext cx="71438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8" name="Line 119"/>
          <p:cNvSpPr>
            <a:spLocks noChangeShapeType="1"/>
          </p:cNvSpPr>
          <p:nvPr/>
        </p:nvSpPr>
        <p:spPr bwMode="auto">
          <a:xfrm>
            <a:off x="2627313" y="5805488"/>
            <a:ext cx="5473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9" name="Line 120"/>
          <p:cNvSpPr>
            <a:spLocks noChangeShapeType="1"/>
          </p:cNvSpPr>
          <p:nvPr/>
        </p:nvSpPr>
        <p:spPr bwMode="auto">
          <a:xfrm flipV="1">
            <a:off x="8101013" y="4652963"/>
            <a:ext cx="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409" name="AutoShape 121"/>
          <p:cNvSpPr>
            <a:spLocks noChangeArrowheads="1"/>
          </p:cNvSpPr>
          <p:nvPr/>
        </p:nvSpPr>
        <p:spPr bwMode="auto">
          <a:xfrm>
            <a:off x="7740650" y="4076700"/>
            <a:ext cx="647700" cy="576263"/>
          </a:xfrm>
          <a:prstGeom prst="flowChartSummingJunction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71" name="Line 122"/>
          <p:cNvSpPr>
            <a:spLocks noChangeShapeType="1"/>
          </p:cNvSpPr>
          <p:nvPr/>
        </p:nvSpPr>
        <p:spPr bwMode="auto">
          <a:xfrm flipV="1">
            <a:off x="8027988" y="35734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2" name="Line 123"/>
          <p:cNvSpPr>
            <a:spLocks noChangeShapeType="1"/>
          </p:cNvSpPr>
          <p:nvPr/>
        </p:nvSpPr>
        <p:spPr bwMode="auto">
          <a:xfrm flipH="1">
            <a:off x="6804025" y="3573463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3" name="Line 124"/>
          <p:cNvSpPr>
            <a:spLocks noChangeShapeType="1"/>
          </p:cNvSpPr>
          <p:nvPr/>
        </p:nvSpPr>
        <p:spPr bwMode="auto">
          <a:xfrm flipV="1">
            <a:off x="1258888" y="3644900"/>
            <a:ext cx="0" cy="2160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4" name="Oval 125"/>
          <p:cNvSpPr>
            <a:spLocks noChangeArrowheads="1"/>
          </p:cNvSpPr>
          <p:nvPr/>
        </p:nvSpPr>
        <p:spPr bwMode="auto">
          <a:xfrm>
            <a:off x="1835150" y="35734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75" name="Oval 126"/>
          <p:cNvSpPr>
            <a:spLocks noChangeArrowheads="1"/>
          </p:cNvSpPr>
          <p:nvPr/>
        </p:nvSpPr>
        <p:spPr bwMode="auto">
          <a:xfrm>
            <a:off x="2124075" y="35734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416" name="Oval 128"/>
          <p:cNvSpPr>
            <a:spLocks noChangeArrowheads="1"/>
          </p:cNvSpPr>
          <p:nvPr/>
        </p:nvSpPr>
        <p:spPr bwMode="auto">
          <a:xfrm rot="-2238961">
            <a:off x="1763713" y="3429000"/>
            <a:ext cx="576262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77" name="Line 129"/>
          <p:cNvSpPr>
            <a:spLocks noChangeShapeType="1"/>
          </p:cNvSpPr>
          <p:nvPr/>
        </p:nvSpPr>
        <p:spPr bwMode="auto">
          <a:xfrm flipH="1">
            <a:off x="1258888" y="3644900"/>
            <a:ext cx="6492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8" name="Line 130"/>
          <p:cNvSpPr>
            <a:spLocks noChangeShapeType="1"/>
          </p:cNvSpPr>
          <p:nvPr/>
        </p:nvSpPr>
        <p:spPr bwMode="auto">
          <a:xfrm>
            <a:off x="2195513" y="3644900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419" name="Oval 131"/>
          <p:cNvSpPr>
            <a:spLocks noChangeArrowheads="1"/>
          </p:cNvSpPr>
          <p:nvPr/>
        </p:nvSpPr>
        <p:spPr bwMode="auto">
          <a:xfrm>
            <a:off x="1763713" y="3500438"/>
            <a:ext cx="576262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0" name="Rectangle 16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1" name="Rectangle 16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6715140" y="4929198"/>
            <a:ext cx="28575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cript MT Bold"/>
              </a:rPr>
              <a:t>I</a:t>
            </a:r>
            <a:endParaRPr lang="ru-RU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6572250" y="5500688"/>
            <a:ext cx="571500" cy="1587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4" name="WordArt 43"/>
          <p:cNvSpPr>
            <a:spLocks noChangeArrowheads="1" noChangeShapeType="1" noTextEdit="1"/>
          </p:cNvSpPr>
          <p:nvPr/>
        </p:nvSpPr>
        <p:spPr bwMode="auto">
          <a:xfrm>
            <a:off x="1476375" y="260350"/>
            <a:ext cx="645001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Работа электрического тока</a:t>
            </a:r>
          </a:p>
        </p:txBody>
      </p:sp>
      <p:sp>
        <p:nvSpPr>
          <p:cNvPr id="6185" name="AutoShape 39"/>
          <p:cNvSpPr>
            <a:spLocks noChangeArrowheads="1"/>
          </p:cNvSpPr>
          <p:nvPr/>
        </p:nvSpPr>
        <p:spPr bwMode="auto">
          <a:xfrm>
            <a:off x="428625" y="1428750"/>
            <a:ext cx="360363" cy="360363"/>
          </a:xfrm>
          <a:prstGeom prst="flowChartOr">
            <a:avLst/>
          </a:prstGeom>
          <a:solidFill>
            <a:srgbClr val="C52D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6" name="Oval 40"/>
          <p:cNvSpPr>
            <a:spLocks noChangeArrowheads="1"/>
          </p:cNvSpPr>
          <p:nvPr/>
        </p:nvSpPr>
        <p:spPr bwMode="auto">
          <a:xfrm>
            <a:off x="428625" y="22145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7" name="Прямоугольник 42"/>
          <p:cNvSpPr>
            <a:spLocks noChangeArrowheads="1"/>
          </p:cNvSpPr>
          <p:nvPr/>
        </p:nvSpPr>
        <p:spPr bwMode="auto">
          <a:xfrm>
            <a:off x="928688" y="1428750"/>
            <a:ext cx="324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 </a:t>
            </a:r>
            <a:r>
              <a:rPr lang="ru-RU" altLang="ru-RU" b="1"/>
              <a:t>«+» положительные ионы</a:t>
            </a:r>
          </a:p>
        </p:txBody>
      </p:sp>
      <p:sp>
        <p:nvSpPr>
          <p:cNvPr id="6188" name="Прямоугольник 43"/>
          <p:cNvSpPr>
            <a:spLocks noChangeArrowheads="1"/>
          </p:cNvSpPr>
          <p:nvPr/>
        </p:nvSpPr>
        <p:spPr bwMode="auto">
          <a:xfrm>
            <a:off x="857250" y="2143125"/>
            <a:ext cx="1824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/>
              <a:t>«-» электроны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0588" y="979488"/>
            <a:ext cx="3784537" cy="10215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dirty="0" smtClean="0"/>
              <a:t>Гипотеза:</a:t>
            </a:r>
            <a:endParaRPr lang="ru-RU" sz="5400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23857" y="1704963"/>
            <a:ext cx="8753412" cy="402274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Чем больше зарядов проходит через проводник, тем большая совершается  работа электрического тока</a:t>
            </a:r>
            <a:endParaRPr lang="ru-RU" sz="4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2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4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542 0.04213 C -0.0349 0.03981 -0.03525 0.03657 -0.03369 0.03518 C -0.03073 0.03241 -0.02344 0.03056 -0.02344 0.03079 C -0.01459 0.01875 -0.02153 0.02338 -0.01476 0.03056 C -0.01337 0.03218 -0.01129 0.03218 -0.00955 0.03287 C -0.00764 0.02222 -0.00296 0.01597 -0.00105 0.00532 C -0.00053 0.00995 -0.00157 0.01551 0.00069 0.01921 C 0.00191 0.02106 0.00416 0.01597 0.0059 0.0169 C 0.00781 0.01782 0.00816 0.0213 0.00937 0.02361 C 0.01267 0.04143 0.01857 0.03819 0.02829 0.04676 C 0.03246 0.05509 0.03281 0.06366 0.03697 0.07199 C 0.03836 0.06667 0.03732 0.05949 0.04045 0.05579 C 0.04322 0.05278 0.05069 0.05139 0.05069 0.05162 C 0.05295 0.04907 0.05642 0.04792 0.05763 0.04444 C 0.0585 0.04236 0.05555 0.03981 0.0559 0.0375 C 0.05625 0.03472 0.05816 0.03287 0.05937 0.03056 C 0.0625 0.04329 0.06388 0.05648 0.06631 0.06968 C 0.06684 0.07662 0.06475 0.08495 0.06805 0.09028 C 0.07916 0.1088 0.08385 0.08009 0.08524 0.07431 C 0.08593 0.0713 0.08541 0.06759 0.08697 0.06505 C 0.08819 0.06319 0.09045 0.06343 0.09218 0.06273 C 0.09166 0.06042 0.08888 0.05694 0.09045 0.05579 C 0.09218 0.05463 0.09357 0.05949 0.09548 0.06042 C 0.1 0.06273 0.10486 0.06296 0.10937 0.06505 C 0.10989 0.08356 0.10868 0.10208 0.11111 0.12037 C 0.11145 0.12268 0.1151 0.11968 0.11631 0.11806 C 0.11979 0.11343 0.12326 0.10139 0.12482 0.09491 C 0.12951 0.11389 0.1276 0.08588 0.13003 0.08125 C 0.13576 0.06991 0.13524 0.08426 0.13524 0.07662 " pathEditMode="relative" rAng="0" ptsTypes="ffffffffffffffffffffffffffffA">
                                      <p:cBhvr>
                                        <p:cTn id="16" dur="5000" fill="hold"/>
                                        <p:tgtEl>
                                          <p:spTgt spid="12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2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18 -0.00416 C -0.00607 -0.01574 -0.00173 -0.0118 0.00729 -0.01574 C 0.00781 -0.0118 0.00712 -0.00717 0.00903 -0.00416 C 0.01459 0.00486 0.01997 -0.00972 0.01233 0.00486 C 0.01181 0.0088 0.01302 0.01389 0.01077 0.01644 C 0.00452 0.02338 0.00122 0.00371 0.00556 0.02107 C 0.00278 0.03195 0.00139 0.0375 0.01077 0.04167 C 0.01025 0.04398 0.0099 0.04653 0.00903 0.04861 C 0.00816 0.05116 0.00504 0.05278 0.00556 0.05556 C 0.00608 0.05787 0.00903 0.05718 0.01077 0.05787 C 0.01025 0.06019 0.00816 0.06273 0.00903 0.06482 C 0.01146 0.07037 0.02604 0.07292 0.02969 0.07384 C 0.03021 0.07616 0.02986 0.07963 0.03143 0.08079 C 0.03872 0.08565 0.05677 0.08148 0.06233 0.08079 C 0.07379 0.0757 0.06771 0.06713 0.07795 0.05787 C 0.07917 0.05556 0.07934 0.05093 0.08143 0.05093 C 0.08351 0.05093 0.08299 0.0588 0.0849 0.05787 C 0.08715 0.05695 0.08559 0.05162 0.08646 0.04861 C 0.08733 0.04537 0.08872 0.04236 0.08993 0.03935 C 0.08941 0.02778 0.0882 -0.00671 0.0882 0.00486 C 0.0882 0.03704 0.08872 0.06922 0.08993 0.10139 C 0.09011 0.10371 0.0908 0.09676 0.09167 0.09468 C 0.0941 0.0882 0.09636 0.08611 0.10035 0.08079 C 0.10087 0.07547 0.10313 0.07014 0.10209 0.06482 C 0.10156 0.0625 0.09827 0.06088 0.09688 0.0625 C 0.09566 0.06412 0.09757 0.06736 0.09861 0.06922 C 0.1 0.07199 0.10226 0.07361 0.10382 0.07616 C 0.10521 0.07824 0.10608 0.08079 0.10729 0.0831 C 0.11059 0.1007 0.10608 0.08866 0.1158 0.08542 C 0.11806 0.08472 0.12049 0.08704 0.12275 0.08773 C 0.12327 0.09005 0.12292 0.09352 0.12448 0.09468 C 0.12604 0.09584 0.12813 0.09121 0.12969 0.09236 C 0.13125 0.09352 0.13021 0.09769 0.13143 0.09931 C 0.13264 0.10093 0.13472 0.1007 0.13646 0.10139 C 0.13768 0.10255 0.14445 0.10949 0.14688 0.10834 C 0.14913 0.10741 0.15 0.10324 0.15209 0.10139 C 0.15365 0.1 0.15556 0.1 0.15729 0.09931 C 0.15851 0.09699 0.16129 0.09514 0.16077 0.09236 C 0.15955 0.08449 0.154 0.07917 0.15209 0.07153 C 0.15521 0.0632 0.15556 0.06366 0.15729 0.05556 C 0.15799 0.05255 0.15729 0.04861 0.15903 0.0463 C 0.16059 0.04398 0.16354 0.04468 0.1658 0.04398 C 0.16788 0.05486 0.16927 0.05857 0.17622 0.06482 C 0.17674 0.05949 0.17639 0.05371 0.17795 0.04861 C 0.17969 0.04306 0.18403 0.03982 0.18646 0.03472 C 0.18837 0.04236 0.1915 0.04792 0.1934 0.05556 C 0.19514 0.05486 0.1974 0.05486 0.19861 0.05324 C 0.19983 0.05162 0.19844 0.0463 0.20035 0.0463 C 0.20243 0.0463 0.20295 0.0507 0.20382 0.05324 C 0.20469 0.05533 0.20486 0.05787 0.20556 0.06019 C 0.2066 0.0632 0.20781 0.06621 0.20903 0.06922 C 0.21441 0.04838 0.2217 0.05324 0.2382 0.05093 C 0.23646 0.05023 0.23316 0.04861 0.23316 0.04884 " pathEditMode="relative" rAng="0" ptsTypes="f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1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8 0.00139 C -0.01806 0.00301 -0.01598 0.00393 -0.01476 0.00602 C -0.01372 0.00787 -0.01459 0.01412 -0.01303 0.01296 C -0.00921 0.01041 -0.0125 0.00069 -0.00955 -0.00324 C -0.00834 -0.00486 -0.00608 -0.00486 -0.00434 -0.00556 C -0.00313 -0.0007 0.00017 0.00324 0.00086 0.00833 C 0.00225 0.01967 0.00173 0.03148 0.0026 0.04282 C 0.00277 0.04583 0.00381 0.04884 0.00434 0.05185 C 0.00607 0.04305 0.00902 0.03518 0.01111 0.02662 C 0.00972 0.00926 0.00381 -0.01898 0.01979 -0.02616 C 0.02986 -0.00625 0.01128 0.03634 0.03368 0.02893 C 0.03663 0.0419 0.03402 0.03565 0.03871 0.02199 C 0.03958 0.01944 0.04097 0.01759 0.04218 0.01528 C 0.04513 0.01782 0.05243 0.02361 0.05434 0.02662 C 0.05711 0.03078 0.06111 0.04051 0.06111 0.04074 C 0.06527 0.02361 0.0625 0.01551 0.06979 -0.00093 C 0.07031 -0.00556 0.07083 -0.01019 0.07152 -0.01482 C 0.07204 -0.01783 0.07135 -0.02199 0.07326 -0.02385 C 0.07482 -0.02523 0.07673 -0.02222 0.07847 -0.02153 C 0.07899 -0.01922 0.07847 -0.01482 0.0802 -0.01482 C 0.08263 -0.01482 0.08506 -0.01829 0.08524 -0.02153 C 0.08836 -0.0794 0.0967 -0.07338 0.07847 -0.08148 C 0.08211 -0.09074 0.08298 -0.09653 0.09045 -0.09977 C 0.09253 -0.08843 0.0927 -0.08195 0.1026 -0.08588 C 0.10572 -0.09838 0.10694 -0.09815 0.11631 -0.09514 C 0.11753 -0.09283 0.11788 -0.08912 0.11979 -0.0882 C 0.12152 -0.08727 0.12326 -0.09167 0.125 -0.09051 C 0.12656 -0.08959 0.12569 -0.08565 0.12673 -0.0838 C 0.12812 -0.08172 0.1302 -0.08079 0.13194 -0.07917 C 0.13541 -0.06551 0.13159 -0.07477 0.13697 -0.07917 C 0.13854 -0.08033 0.14045 -0.07917 0.14218 -0.07917 " pathEditMode="relative" rAng="0" ptsTypes="ffffffffffffffffffffffffffffffA">
                                      <p:cBhvr>
                                        <p:cTn id="20" dur="5000" fill="hold"/>
                                        <p:tgtEl>
                                          <p:spTgt spid="12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-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761 0.00278 C -0.01823 0.00602 -0.01615 0.00718 -0.01042 -0.00417 C -0.0099 0.00347 -0.01059 0.01158 -0.00869 0.01875 C -0.0073 0.02361 0.01111 0.01667 0.01197 0.01644 C 0.01927 0.01968 0.02013 0.01551 0.02743 0.01875 C 0.03211 0.00972 0.03524 0.00996 0.04305 0.00741 C 0.04427 0.00509 0.04618 0.00324 0.04652 0.00046 C 0.04687 -0.00185 0.04513 -0.00417 0.04479 -0.00648 C 0.0434 -0.01412 0.0427 -0.02176 0.04131 -0.0294 C 0.04079 -0.03241 0.04131 -0.03634 0.03958 -0.03866 C 0.03784 -0.04097 0.03506 -0.04051 0.03263 -0.04097 C 0.02743 -0.04213 0.02239 -0.04259 0.01718 -0.04329 C 0.01545 -0.0456 0.01406 -0.04838 0.01197 -0.05023 C 0.01041 -0.05162 0.00763 -0.05046 0.00677 -0.05254 C 0.00416 -0.05926 0.01197 -0.06088 0.01371 -0.06157 C 0.01423 -0.06389 0.01423 -0.06667 0.01545 -0.06852 C 0.01684 -0.0706 0.01996 -0.0706 0.02066 -0.07315 C 0.02135 -0.07546 0.01944 -0.07778 0.01892 -0.08009 C 0.02013 -0.0831 0.0217 -0.08588 0.02239 -0.08912 C 0.02621 -0.10625 0.01961 -0.10116 0.02916 -0.10532 C 0.0401 -0.10417 0.05295 -0.09722 0.06197 -0.10532 C 0.06354 -0.10671 0.06319 -0.10995 0.06371 -0.11227 C 0.06423 -0.11759 0.06215 -0.12523 0.06545 -0.12824 C 0.06805 -0.13055 0.06805 -0.12083 0.06892 -0.1169 C 0.06979 -0.11319 0.07013 -0.10926 0.07066 -0.10532 C 0.07847 0.00278 0.07048 -0.06435 0.0809 -0.02245 C 0.08211 -0.02477 0.08281 -0.02754 0.08437 -0.0294 C 0.0927 -0.03842 0.0875 -0.02361 0.09131 -0.03866 C 0.09253 -0.05254 0.09427 -0.0662 0.09479 -0.08009 C 0.09566 -0.10509 0.09218 -0.08819 0.09131 -0.08472 C 0.08958 -0.08611 0.08663 -0.08657 0.08611 -0.08912 C 0.08368 -0.10185 0.0875 -0.10278 0.09305 -0.10764 C 0.09184 -0.11227 0.09079 -0.11667 0.08958 -0.12129 C 0.08906 -0.12361 0.08784 -0.12824 0.08784 -0.12801 C 0.08836 -0.13125 0.08993 -0.13426 0.08958 -0.1375 C 0.08923 -0.14028 0.08559 -0.14167 0.08611 -0.14444 C 0.08663 -0.14676 0.08975 -0.1456 0.09131 -0.14676 C 0.09322 -0.14792 0.09479 -0.14977 0.09652 -0.15139 C 0.096 -0.15671 0.09739 -0.16342 0.09479 -0.16736 C 0.07621 -0.19514 0.08871 -0.15208 0.08263 -0.17662 C 0.08506 -0.1956 0.08368 -0.19074 0.09652 -0.19491 C 0.096 -0.19884 0.096 -0.20301 0.09479 -0.20648 C 0.09305 -0.21157 0.08923 -0.21504 0.08784 -0.22037 C 0.08732 -0.22268 0.08663 -0.22477 0.08611 -0.22708 C 0.08663 -0.23773 0.08281 -0.25092 0.08784 -0.25926 C 0.09131 -0.26481 0.09305 -0.23866 0.09305 -0.23842 C 0.09583 -0.25 0.09131 -0.27824 0.09982 -0.25463 C 0.1052 -0.26551 0.10121 -0.26157 0.11371 -0.26157 " pathEditMode="relative" rAng="0" ptsTypes="fffffffffffffffffffffffffffffffffffffffffffffffA">
                                      <p:cBhvr>
                                        <p:cTn id="22" dur="5000" fill="hold"/>
                                        <p:tgtEl>
                                          <p:spTgt spid="12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3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122 0.01551 C -0.0507 0.01782 -0.05104 0.0213 -0.04948 0.02245 C -0.04532 0.02523 -0.03594 0.01042 -0.03386 0.00625 C -0.03282 -0.01366 -0.03195 -0.03357 -0.03056 -0.05347 C -0.03021 -0.05741 -0.03038 -0.06829 -0.02882 -0.06505 C -0.0257 -0.05833 -0.02622 -0.04977 -0.02535 -0.04213 C -0.02153 -0.00995 -0.02136 0.0162 -0.00799 0.04305 C -0.00747 0.04606 -0.00643 0.05555 -0.00643 0.05231 C -0.00643 0.04606 -0.00677 0.03981 -0.00799 0.0338 C -0.00851 0.03102 -0.01025 0.02917 -0.01146 0.02685 C -0.0132 0.03356 -0.0165 0.04329 -0.01146 0.05 C -0.01007 0.05185 -0.0066 0.03472 -0.00643 0.0338 C -0.00591 0.06667 -0.0066 0.09977 -0.00469 0.13264 C -0.00452 0.13611 -0.00295 0.12593 -0.00122 0.12338 C 0.00017 0.1213 0.00225 0.12037 0.00399 0.11898 C 0.00833 0.10463 0.00746 0.10509 0.00399 0.0912 C 0.01614 0.08102 0.01458 0.09352 0.01614 0.10741 C 0.01666 0.12037 0.01666 0.13356 0.01788 0.14653 C 0.01944 0.16273 0.02517 0.16389 0.01441 0.1787 C 0.01389 0.18171 0.01267 0.1912 0.01267 0.18796 C 0.01267 0.18403 0.01337 0.18009 0.01441 0.17639 C 0.0151 0.17384 0.01666 0.17176 0.01788 0.16944 C 0.02482 0.13866 0.02309 0.15926 0.02118 0.10278 C 0.02413 0.0912 0.02743 0.08218 0.03507 0.07523 C 0.03732 0.0875 0.0368 0.08773 0.0368 0.07523 " pathEditMode="relative" rAng="0" ptsTypes="ffffffffffffffffffffffffA">
                                      <p:cBhvr>
                                        <p:cTn id="24" dur="2000" fill="hold"/>
                                        <p:tgtEl>
                                          <p:spTgt spid="12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46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4.07407E-6 C 0.00104 -0.00533 0.00087 -0.01181 0.00295 -0.01621 C 0.00417 -0.01875 0.00729 -0.01667 0.00903 -0.01852 C 0.01059 -0.02014 0.01094 -0.02315 0.01198 -0.02547 C 0.01858 -0.01019 0.01701 0.00717 0.01806 0.02546 C 0.02066 0.01944 0.02379 0.01157 0.02552 0.00463 C 0.02743 -0.00209 0.03021 -0.01621 0.03021 -0.01598 C 0.02969 -0.01922 0.03004 -0.02292 0.02865 -0.02547 C 0.0276 -0.02732 0.02431 -0.02547 0.02413 -0.02778 C 0.02309 -0.03912 0.03108 -0.04746 0.03455 -0.05579 C 0.03195 -0.07315 0.03177 -0.07408 0.03316 -0.09537 C 0.04514 -0.09005 0.05556 -0.08912 0.06788 -0.09537 C 0.06927 -0.09769 0.07083 -0.1 0.0724 -0.10232 C 0.07344 -0.10394 0.07083 -0.09537 0.07083 -0.09514 C 0.07135 -0.08056 0.07049 -0.06551 0.0724 -0.05116 C 0.07274 -0.04815 0.07413 -0.05625 0.07535 -0.05811 C 0.07656 -0.05949 0.0783 -0.05973 0.07986 -0.06042 C 0.08715 -0.04399 0.08247 -0.04792 0.09201 -0.04422 C 0.09392 -0.04584 0.09635 -0.0463 0.09809 -0.04908 C 0.11007 -0.0676 0.09826 -0.05973 0.10851 -0.06505 C 0.10955 -0.0676 0.11042 -0.07408 0.11163 -0.07223 C 0.11667 -0.06436 0.10955 -0.04653 0.11615 -0.0676 C 0.11719 -0.07524 0.11754 -0.08311 0.11927 -0.09074 C 0.11962 -0.09306 0.11927 -0.09653 0.12066 -0.09769 C 0.12326 -0.1 0.12656 -0.09931 0.12969 -0.1 C 0.13021 -0.08936 0.12934 -0.07801 0.13125 -0.0676 C 0.1316 -0.06459 0.13368 -0.07199 0.1342 -0.07454 C 0.13559 -0.08056 0.13733 -0.09306 0.13733 -0.09283 C 0.14601 -0.08635 0.15104 -0.0794 0.15695 -0.0676 C 0.15799 -0.06991 0.15816 -0.07408 0.1599 -0.07454 C 0.16181 -0.075 0.16372 -0.07246 0.16441 -0.06991 C 0.16632 -0.0632 0.16545 -0.05556 0.16736 -0.04908 C 0.16806 -0.0463 0.17049 -0.04584 0.17188 -0.04422 C 0.17344 -0.04491 0.17535 -0.04514 0.17656 -0.04653 C 0.17778 -0.04815 0.17778 -0.05394 0.17951 -0.05348 C 0.18247 -0.05255 0.18576 -0.03797 0.18698 -0.03496 C 0.19722 -0.00926 0.18611 -0.03982 0.19601 -0.01852 C 0.1974 -0.01574 0.19774 -0.01227 0.19913 -0.00926 C 0.20191 -0.00348 0.20556 0.00115 0.20816 0.00694 C 0.21528 0.00324 0.21424 0.00601 0.21424 -0.01181 C 0.21424 -0.01644 0.21424 -0.00186 0.21267 0.00231 C 0.21181 0.00439 0.20712 0.00625 0.20816 0.00463 C 0.21024 0.00162 0.21597 -0.00093 0.21875 -0.00232 C 0.2217 0.00231 0.22882 0.00532 0.22778 0.0118 C 0.22743 0.01481 0.22795 0.01921 0.22639 0.02083 C 0.22326 0.02361 0.2191 0.02245 0.21563 0.02314 C 0.21389 0.03426 0.21545 0.03819 0.20816 0.04189 C 0.20417 0.0412 0.2 0.0412 0.19601 0.03958 C 0.19427 0.03888 0.1934 0.03518 0.19149 0.03495 C 0.18351 0.03426 0.17535 0.03657 0.16736 0.03726 C 0.16788 0.04328 0.16597 0.05138 0.16892 0.05578 C 0.17101 0.05902 0.175 0.05393 0.17795 0.05347 C 0.18351 0.05254 0.18906 0.05208 0.19462 0.05138 C 0.20642 0.05671 0.19115 0.04768 0.2007 0.06527 C 0.20208 0.06782 0.20469 0.06689 0.20677 0.06759 C 0.22222 0.05787 0.20833 0.06203 0.21719 0.0699 C 0.21945 0.07176 0.22222 0.07152 0.22483 0.07222 C 0.22431 0.08055 0.22396 0.08935 0.22326 0.09768 C 0.22292 0.1 0.22049 0.10324 0.2217 0.10486 C 0.22639 0.11088 0.2507 0.11157 0.25208 0.1118 C 0.25 0.12939 0.25052 0.12106 0.25052 0.1375 " pathEditMode="relative" rAng="0" ptsTypes="ffffffffffffffffffffffffffffffffffffffffffffffffffffffffffffA">
                                      <p:cBhvr>
                                        <p:cTn id="26" dur="5000" fill="hold"/>
                                        <p:tgtEl>
                                          <p:spTgt spid="12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22222E-6 1.73472E-18 C 0.0052 -0.01042 0.00433 -0.01898 0.01388 -0.02315 C 0.0144 -0.0162 0.01597 -0.00926 0.01562 -0.00231 C 0.01544 0.00255 0.01215 0.01134 0.01215 0.01134 C 0.01267 0.01366 0.01197 0.01829 0.01388 0.01829 C 0.01597 0.01829 0.01649 0.01389 0.01735 0.01134 C 0.01892 0.00694 0.02083 -0.00231 0.02083 -0.00231 C 0.02256 -0.02083 0.02083 -0.02269 0.03281 -0.02755 C 0.04722 -0.02176 0.04583 -0.03657 0.04826 -0.05069 C 0.04999 -0.04907 0.05156 -0.04699 0.05347 -0.04606 C 0.06458 -0.04051 0.06076 -0.04931 0.06388 -0.03681 C 0.06701 -0.04907 0.06197 -0.05787 0.07256 -0.06204 C 0.0736 -0.06435 0.07413 -0.06759 0.07586 -0.06898 C 0.07899 -0.07153 0.08315 -0.07083 0.08628 -0.07361 C 0.08801 -0.07523 0.08975 -0.07662 0.09149 -0.07824 C 0.0927 -0.08056 0.09305 -0.08403 0.09496 -0.08519 C 0.09652 -0.08611 0.09826 -0.08287 0.09999 -0.08287 C 0.1019 -0.08287 0.10347 -0.08449 0.1052 -0.08519 C 0.10885 -0.06551 0.10312 -0.08472 0.11562 -0.07361 C 0.11718 -0.07222 0.11614 -0.06852 0.11735 -0.06667 C 0.11874 -0.06458 0.12083 -0.06366 0.12256 -0.06204 C 0.12395 -0.0537 0.12534 -0.04236 0.1276 -0.03449 C 0.12829 -0.03194 0.1302 -0.03009 0.13107 -0.02755 C 0.13194 -0.02546 0.13229 -0.02315 0.13281 -0.02083 C 0.14722 -0.02731 0.12673 -0.01574 0.13975 -0.04838 C 0.14149 -0.05255 0.14999 -0.05301 0.14999 -0.05301 C 0.15242 -0.06296 0.1493 -0.06366 0.15173 -0.07361 C 0.14947 -0.07431 0.14548 -0.07292 0.14496 -0.07593 C 0.1434 -0.08403 0.14722 -0.09282 0.14669 -0.10116 C 0.14652 -0.10394 0.14409 -0.10556 0.14322 -0.1081 C 0.13992 -0.11667 0.14062 -0.125 0.13628 -0.13333 C 0.13576 -0.13565 0.13454 -0.13773 0.13454 -0.14028 C 0.13454 -0.14282 0.13697 -0.14491 0.13628 -0.14722 C 0.13558 -0.14977 0.13281 -0.15023 0.13107 -0.15185 C 0.12864 -0.16181 0.13038 -0.16968 0.13281 -0.1794 C 0.13333 -0.19236 0.13246 -0.20579 0.13454 -0.21852 C 0.13489 -0.22083 0.13888 -0.21875 0.13975 -0.22083 C 0.14235 -0.22685 0.14149 -0.23472 0.14322 -0.24144 C 0.15225 -0.23542 0.15208 -0.2331 0.1552 -0.22083 C 0.16076 -0.22338 0.16527 -0.22731 0.17083 -0.22986 C 0.17794 -0.24468 0.17117 -0.25023 0.16388 -0.25995 C 0.16909 -0.26991 0.16926 -0.27431 0.1776 -0.26667 C 0.18055 -0.26736 0.18367 -0.26713 0.18628 -0.26898 C 0.18801 -0.27037 0.18819 -0.27407 0.18975 -0.27593 C 0.19114 -0.27755 0.19322 -0.27755 0.19496 -0.27824 C 0.19513 -0.27824 0.20937 -0.27454 0.21041 -0.27361 C 0.21215 -0.27199 0.21215 -0.26806 0.21388 -0.26667 C 0.21753 -0.26389 0.22187 -0.26366 0.22586 -0.26204 C 0.22638 -0.25046 0.2276 -0.23912 0.2276 -0.22755 C 0.2276 -0.20116 0.2236 -0.22037 0.2276 -0.20463 C 0.22551 -0.1963 0.22447 -0.18773 0.22256 -0.1794 C 0.22308 -0.17708 0.22413 -0.17477 0.22413 -0.17245 C 0.22413 -0.17014 0.22169 -0.16759 0.22256 -0.16551 C 0.22343 -0.16343 0.22586 -0.16366 0.2276 -0.16319 C 0.23107 -0.16227 0.23454 -0.16157 0.23801 -0.16088 C 0.24149 -0.1581 0.24548 -0.15648 0.24496 -0.14954 C 0.24461 -0.14468 0.24149 -0.13565 0.24149 -0.13565 C 0.24201 -0.13333 0.24149 -0.12963 0.24322 -0.1287 C 0.24531 -0.12755 0.24774 -0.13148 0.24999 -0.13102 C 0.25208 -0.13056 0.25329 -0.12778 0.2552 -0.12662 C 0.25746 -0.12546 0.25989 -0.125 0.26215 -0.12431 C 0.26319 -0.11875 0.26492 -0.11366 0.26562 -0.1081 C 0.26857 -0.08218 0.26163 -0.08773 0.27256 -0.08287 C 0.26336 -0.0787 0.2684 -0.08264 0.26041 -0.06667 C 0.25833 -0.0625 0.25312 -0.06111 0.24999 -0.05995 C 0.25451 -0.0419 0.26215 -0.04722 0.24149 -0.04375 C 0.246 -0.02569 0.23281 -0.02847 0.2552 -0.03218 C 0.25294 -0.03519 0.24965 -0.0375 0.24826 -0.04144 C 0.24739 -0.04398 0.2519 -0.03866 0.25347 -0.03681 C 0.25538 -0.03472 0.25867 -0.0331 0.25867 -0.02986 C 0.25867 -0.02708 0.2552 -0.03287 0.25347 -0.03449 C 0.24496 -0.03079 0.23871 -0.03032 0.24999 -0.00694 C 0.2519 -0.00301 0.25694 -0.00694 0.26041 -0.00694 " pathEditMode="relative" ptsTypes="ffffffffffffffffffffffffffffffffffffffffffffffffffffffffffffffffffffffffA">
                                      <p:cBhvr>
                                        <p:cTn id="28" dur="3000" fill="hold"/>
                                        <p:tgtEl>
                                          <p:spTgt spid="1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8" grpId="0" animBg="1"/>
      <p:bldP spid="12389" grpId="0" animBg="1"/>
      <p:bldP spid="12390" grpId="0" animBg="1"/>
      <p:bldP spid="12391" grpId="0" animBg="1"/>
      <p:bldP spid="12392" grpId="0" animBg="1"/>
      <p:bldP spid="12402" grpId="0" animBg="1"/>
      <p:bldP spid="12403" grpId="0" animBg="1"/>
      <p:bldP spid="12416" grpId="0" animBg="1"/>
      <p:bldP spid="12419" grpId="0" animBg="1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"/>
          <p:cNvSpPr>
            <a:spLocks noChangeShapeType="1"/>
          </p:cNvSpPr>
          <p:nvPr/>
        </p:nvSpPr>
        <p:spPr bwMode="auto">
          <a:xfrm>
            <a:off x="1042988" y="1628775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71" name="Line 5"/>
          <p:cNvSpPr>
            <a:spLocks noChangeShapeType="1"/>
          </p:cNvSpPr>
          <p:nvPr/>
        </p:nvSpPr>
        <p:spPr bwMode="auto">
          <a:xfrm>
            <a:off x="1042988" y="3429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3995738" y="2133600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>
            <a:off x="3059113" y="16287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2771775" y="2060575"/>
            <a:ext cx="12239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2339975" y="3068638"/>
            <a:ext cx="7143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176" name="Rectangle 10"/>
          <p:cNvSpPr>
            <a:spLocks noChangeArrowheads="1"/>
          </p:cNvSpPr>
          <p:nvPr/>
        </p:nvSpPr>
        <p:spPr bwMode="auto">
          <a:xfrm>
            <a:off x="2555875" y="2852738"/>
            <a:ext cx="71438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177" name="Line 11"/>
          <p:cNvSpPr>
            <a:spLocks noChangeShapeType="1"/>
          </p:cNvSpPr>
          <p:nvPr/>
        </p:nvSpPr>
        <p:spPr bwMode="auto">
          <a:xfrm>
            <a:off x="2627313" y="3429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78" name="Oval 12"/>
          <p:cNvSpPr>
            <a:spLocks noChangeArrowheads="1"/>
          </p:cNvSpPr>
          <p:nvPr/>
        </p:nvSpPr>
        <p:spPr bwMode="auto">
          <a:xfrm>
            <a:off x="3851275" y="335756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179" name="Oval 13"/>
          <p:cNvSpPr>
            <a:spLocks noChangeArrowheads="1"/>
          </p:cNvSpPr>
          <p:nvPr/>
        </p:nvSpPr>
        <p:spPr bwMode="auto">
          <a:xfrm>
            <a:off x="4284663" y="3357563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 rot="19326012" flipV="1">
            <a:off x="3851275" y="3141663"/>
            <a:ext cx="622300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181" name="Line 18"/>
          <p:cNvSpPr>
            <a:spLocks noChangeShapeType="1"/>
          </p:cNvSpPr>
          <p:nvPr/>
        </p:nvSpPr>
        <p:spPr bwMode="auto">
          <a:xfrm>
            <a:off x="4356100" y="3429000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82" name="Line 19"/>
          <p:cNvSpPr>
            <a:spLocks noChangeShapeType="1"/>
          </p:cNvSpPr>
          <p:nvPr/>
        </p:nvSpPr>
        <p:spPr bwMode="auto">
          <a:xfrm flipV="1">
            <a:off x="5148263" y="299720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83" name="Line 22"/>
          <p:cNvSpPr>
            <a:spLocks noChangeShapeType="1"/>
          </p:cNvSpPr>
          <p:nvPr/>
        </p:nvSpPr>
        <p:spPr bwMode="auto">
          <a:xfrm>
            <a:off x="5219700" y="2133600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184" name="Line 23"/>
          <p:cNvSpPr>
            <a:spLocks noChangeShapeType="1"/>
          </p:cNvSpPr>
          <p:nvPr/>
        </p:nvSpPr>
        <p:spPr bwMode="auto">
          <a:xfrm>
            <a:off x="1042988" y="1628775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30745" name="AutoShape 25"/>
          <p:cNvSpPr>
            <a:spLocks noChangeArrowheads="1"/>
          </p:cNvSpPr>
          <p:nvPr/>
        </p:nvSpPr>
        <p:spPr bwMode="auto">
          <a:xfrm>
            <a:off x="4857750" y="2500313"/>
            <a:ext cx="576263" cy="504825"/>
          </a:xfrm>
          <a:prstGeom prst="flowChartSummingJunction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30747" name="Oval 27"/>
          <p:cNvSpPr>
            <a:spLocks noChangeArrowheads="1"/>
          </p:cNvSpPr>
          <p:nvPr/>
        </p:nvSpPr>
        <p:spPr bwMode="auto">
          <a:xfrm rot="94360" flipV="1">
            <a:off x="3851275" y="3357563"/>
            <a:ext cx="622300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30764" name="WordArt 44"/>
          <p:cNvSpPr>
            <a:spLocks noChangeArrowheads="1" noChangeShapeType="1" noTextEdit="1"/>
          </p:cNvSpPr>
          <p:nvPr/>
        </p:nvSpPr>
        <p:spPr bwMode="auto">
          <a:xfrm>
            <a:off x="6072188" y="1428750"/>
            <a:ext cx="45878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А</a:t>
            </a:r>
          </a:p>
        </p:txBody>
      </p:sp>
      <p:sp>
        <p:nvSpPr>
          <p:cNvPr id="30767" name="Freeform 47"/>
          <p:cNvSpPr>
            <a:spLocks/>
          </p:cNvSpPr>
          <p:nvPr/>
        </p:nvSpPr>
        <p:spPr bwMode="auto">
          <a:xfrm>
            <a:off x="6643688" y="1643063"/>
            <a:ext cx="576262" cy="142875"/>
          </a:xfrm>
          <a:custGeom>
            <a:avLst/>
            <a:gdLst>
              <a:gd name="T0" fmla="*/ 0 w 363"/>
              <a:gd name="T1" fmla="*/ 2147483647 h 90"/>
              <a:gd name="T2" fmla="*/ 2147483647 w 363"/>
              <a:gd name="T3" fmla="*/ 0 h 90"/>
              <a:gd name="T4" fmla="*/ 2147483647 w 363"/>
              <a:gd name="T5" fmla="*/ 2147483647 h 90"/>
              <a:gd name="T6" fmla="*/ 2147483647 w 363"/>
              <a:gd name="T7" fmla="*/ 0 h 90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90"/>
              <a:gd name="T14" fmla="*/ 363 w 363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90">
                <a:moveTo>
                  <a:pt x="0" y="90"/>
                </a:moveTo>
                <a:cubicBezTo>
                  <a:pt x="26" y="45"/>
                  <a:pt x="53" y="0"/>
                  <a:pt x="91" y="0"/>
                </a:cubicBezTo>
                <a:cubicBezTo>
                  <a:pt x="129" y="0"/>
                  <a:pt x="182" y="90"/>
                  <a:pt x="227" y="90"/>
                </a:cubicBezTo>
                <a:cubicBezTo>
                  <a:pt x="272" y="90"/>
                  <a:pt x="340" y="15"/>
                  <a:pt x="363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30770" name="WordArt 50"/>
          <p:cNvSpPr>
            <a:spLocks noChangeArrowheads="1" noChangeShapeType="1" noTextEdit="1"/>
          </p:cNvSpPr>
          <p:nvPr/>
        </p:nvSpPr>
        <p:spPr bwMode="auto">
          <a:xfrm rot="-974161">
            <a:off x="7372350" y="1335088"/>
            <a:ext cx="446088" cy="67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6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cript MT Bold"/>
              </a:rPr>
              <a:t>I</a:t>
            </a:r>
            <a:endParaRPr lang="ru-RU" sz="3600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>
            <a:off x="7929563" y="1428750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>
            <a:off x="5929313" y="1428750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8233" name="Freeform 55"/>
          <p:cNvSpPr>
            <a:spLocks/>
          </p:cNvSpPr>
          <p:nvPr/>
        </p:nvSpPr>
        <p:spPr bwMode="auto">
          <a:xfrm>
            <a:off x="6715125" y="2357438"/>
            <a:ext cx="647700" cy="217487"/>
          </a:xfrm>
          <a:custGeom>
            <a:avLst/>
            <a:gdLst>
              <a:gd name="T0" fmla="*/ 0 w 408"/>
              <a:gd name="T1" fmla="*/ 2147483647 h 137"/>
              <a:gd name="T2" fmla="*/ 2147483647 w 408"/>
              <a:gd name="T3" fmla="*/ 0 h 137"/>
              <a:gd name="T4" fmla="*/ 2147483647 w 408"/>
              <a:gd name="T5" fmla="*/ 2147483647 h 137"/>
              <a:gd name="T6" fmla="*/ 2147483647 w 408"/>
              <a:gd name="T7" fmla="*/ 0 h 137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137"/>
              <a:gd name="T14" fmla="*/ 408 w 408"/>
              <a:gd name="T15" fmla="*/ 137 h 1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137">
                <a:moveTo>
                  <a:pt x="0" y="137"/>
                </a:moveTo>
                <a:cubicBezTo>
                  <a:pt x="23" y="68"/>
                  <a:pt x="46" y="0"/>
                  <a:pt x="91" y="0"/>
                </a:cubicBezTo>
                <a:cubicBezTo>
                  <a:pt x="136" y="0"/>
                  <a:pt x="219" y="137"/>
                  <a:pt x="272" y="137"/>
                </a:cubicBezTo>
                <a:cubicBezTo>
                  <a:pt x="325" y="137"/>
                  <a:pt x="385" y="23"/>
                  <a:pt x="408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8234" name="WordArt 56"/>
          <p:cNvSpPr>
            <a:spLocks noChangeArrowheads="1" noChangeShapeType="1" noTextEdit="1"/>
          </p:cNvSpPr>
          <p:nvPr/>
        </p:nvSpPr>
        <p:spPr bwMode="auto">
          <a:xfrm>
            <a:off x="6143625" y="2143125"/>
            <a:ext cx="4587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А</a:t>
            </a:r>
          </a:p>
        </p:txBody>
      </p:sp>
      <p:sp>
        <p:nvSpPr>
          <p:cNvPr id="8235" name="WordArt 57"/>
          <p:cNvSpPr>
            <a:spLocks noChangeArrowheads="1" noChangeShapeType="1" noTextEdit="1"/>
          </p:cNvSpPr>
          <p:nvPr/>
        </p:nvSpPr>
        <p:spPr bwMode="auto">
          <a:xfrm>
            <a:off x="6143625" y="2857500"/>
            <a:ext cx="4587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А</a:t>
            </a:r>
          </a:p>
        </p:txBody>
      </p:sp>
      <p:sp>
        <p:nvSpPr>
          <p:cNvPr id="8236" name="Freeform 58"/>
          <p:cNvSpPr>
            <a:spLocks/>
          </p:cNvSpPr>
          <p:nvPr/>
        </p:nvSpPr>
        <p:spPr bwMode="auto">
          <a:xfrm>
            <a:off x="6858000" y="3071813"/>
            <a:ext cx="647700" cy="217487"/>
          </a:xfrm>
          <a:custGeom>
            <a:avLst/>
            <a:gdLst>
              <a:gd name="T0" fmla="*/ 0 w 408"/>
              <a:gd name="T1" fmla="*/ 2147483647 h 137"/>
              <a:gd name="T2" fmla="*/ 2147483647 w 408"/>
              <a:gd name="T3" fmla="*/ 0 h 137"/>
              <a:gd name="T4" fmla="*/ 2147483647 w 408"/>
              <a:gd name="T5" fmla="*/ 2147483647 h 137"/>
              <a:gd name="T6" fmla="*/ 2147483647 w 408"/>
              <a:gd name="T7" fmla="*/ 0 h 137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137"/>
              <a:gd name="T14" fmla="*/ 408 w 408"/>
              <a:gd name="T15" fmla="*/ 137 h 1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137">
                <a:moveTo>
                  <a:pt x="0" y="137"/>
                </a:moveTo>
                <a:cubicBezTo>
                  <a:pt x="23" y="68"/>
                  <a:pt x="46" y="0"/>
                  <a:pt x="91" y="0"/>
                </a:cubicBezTo>
                <a:cubicBezTo>
                  <a:pt x="136" y="0"/>
                  <a:pt x="219" y="137"/>
                  <a:pt x="272" y="137"/>
                </a:cubicBezTo>
                <a:cubicBezTo>
                  <a:pt x="325" y="137"/>
                  <a:pt x="385" y="23"/>
                  <a:pt x="408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8237" name="WordArt 59"/>
          <p:cNvSpPr>
            <a:spLocks noChangeArrowheads="1" noChangeShapeType="1" noTextEdit="1"/>
          </p:cNvSpPr>
          <p:nvPr/>
        </p:nvSpPr>
        <p:spPr bwMode="auto">
          <a:xfrm>
            <a:off x="7572375" y="2786063"/>
            <a:ext cx="2873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Unicode MS"/>
                <a:ea typeface="Arial Unicode MS"/>
                <a:cs typeface="Arial Unicode MS"/>
              </a:rPr>
              <a:t>t</a:t>
            </a:r>
            <a:endParaRPr lang="ru-RU" sz="3600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8238" name="WordArt 60"/>
          <p:cNvSpPr>
            <a:spLocks noChangeArrowheads="1" noChangeShapeType="1" noTextEdit="1"/>
          </p:cNvSpPr>
          <p:nvPr/>
        </p:nvSpPr>
        <p:spPr bwMode="auto">
          <a:xfrm>
            <a:off x="7500938" y="2143125"/>
            <a:ext cx="3333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U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8239" name="Line 61"/>
          <p:cNvSpPr>
            <a:spLocks noChangeShapeType="1"/>
          </p:cNvSpPr>
          <p:nvPr/>
        </p:nvSpPr>
        <p:spPr bwMode="auto">
          <a:xfrm>
            <a:off x="6000750" y="2143125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8240" name="Line 62"/>
          <p:cNvSpPr>
            <a:spLocks noChangeShapeType="1"/>
          </p:cNvSpPr>
          <p:nvPr/>
        </p:nvSpPr>
        <p:spPr bwMode="auto">
          <a:xfrm>
            <a:off x="8001000" y="2143125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8241" name="Line 63"/>
          <p:cNvSpPr>
            <a:spLocks noChangeShapeType="1"/>
          </p:cNvSpPr>
          <p:nvPr/>
        </p:nvSpPr>
        <p:spPr bwMode="auto">
          <a:xfrm>
            <a:off x="6000750" y="2857500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8242" name="Line 64"/>
          <p:cNvSpPr>
            <a:spLocks noChangeShapeType="1"/>
          </p:cNvSpPr>
          <p:nvPr/>
        </p:nvSpPr>
        <p:spPr bwMode="auto">
          <a:xfrm>
            <a:off x="8072438" y="2857500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02" name="Line 21"/>
          <p:cNvSpPr>
            <a:spLocks noChangeShapeType="1"/>
          </p:cNvSpPr>
          <p:nvPr/>
        </p:nvSpPr>
        <p:spPr bwMode="auto">
          <a:xfrm>
            <a:off x="6191250" y="5799138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03" name="Line 24"/>
          <p:cNvSpPr>
            <a:spLocks noChangeShapeType="1"/>
          </p:cNvSpPr>
          <p:nvPr/>
        </p:nvSpPr>
        <p:spPr bwMode="auto">
          <a:xfrm>
            <a:off x="7272338" y="428625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56" name="AutoShape 26"/>
          <p:cNvSpPr>
            <a:spLocks noChangeArrowheads="1"/>
          </p:cNvSpPr>
          <p:nvPr/>
        </p:nvSpPr>
        <p:spPr bwMode="auto">
          <a:xfrm>
            <a:off x="8567738" y="5078413"/>
            <a:ext cx="576262" cy="504825"/>
          </a:xfrm>
          <a:prstGeom prst="flowChartSummingJunction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05" name="Rectangle 28"/>
          <p:cNvSpPr>
            <a:spLocks noChangeArrowheads="1"/>
          </p:cNvSpPr>
          <p:nvPr/>
        </p:nvSpPr>
        <p:spPr bwMode="auto">
          <a:xfrm>
            <a:off x="5929313" y="5429250"/>
            <a:ext cx="71437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06" name="Rectangle 29"/>
          <p:cNvSpPr>
            <a:spLocks noChangeArrowheads="1"/>
          </p:cNvSpPr>
          <p:nvPr/>
        </p:nvSpPr>
        <p:spPr bwMode="auto">
          <a:xfrm>
            <a:off x="6119813" y="5222875"/>
            <a:ext cx="71437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60" name="Line 31"/>
          <p:cNvSpPr>
            <a:spLocks noChangeShapeType="1"/>
          </p:cNvSpPr>
          <p:nvPr/>
        </p:nvSpPr>
        <p:spPr bwMode="auto">
          <a:xfrm flipV="1">
            <a:off x="4929188" y="4286250"/>
            <a:ext cx="0" cy="15128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7208" name="Line 33"/>
          <p:cNvSpPr>
            <a:spLocks noChangeShapeType="1"/>
          </p:cNvSpPr>
          <p:nvPr/>
        </p:nvSpPr>
        <p:spPr bwMode="auto">
          <a:xfrm>
            <a:off x="4895850" y="4286250"/>
            <a:ext cx="23764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09" name="Rectangle 34"/>
          <p:cNvSpPr>
            <a:spLocks noChangeArrowheads="1"/>
          </p:cNvSpPr>
          <p:nvPr/>
        </p:nvSpPr>
        <p:spPr bwMode="auto">
          <a:xfrm>
            <a:off x="6335713" y="4718050"/>
            <a:ext cx="1223962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10" name="Line 35"/>
          <p:cNvSpPr>
            <a:spLocks noChangeShapeType="1"/>
          </p:cNvSpPr>
          <p:nvPr/>
        </p:nvSpPr>
        <p:spPr bwMode="auto">
          <a:xfrm>
            <a:off x="7559675" y="4789488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11" name="Line 36"/>
          <p:cNvSpPr>
            <a:spLocks noChangeShapeType="1"/>
          </p:cNvSpPr>
          <p:nvPr/>
        </p:nvSpPr>
        <p:spPr bwMode="auto">
          <a:xfrm>
            <a:off x="8855075" y="4789488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12" name="Oval 37"/>
          <p:cNvSpPr>
            <a:spLocks noChangeArrowheads="1"/>
          </p:cNvSpPr>
          <p:nvPr/>
        </p:nvSpPr>
        <p:spPr bwMode="auto">
          <a:xfrm>
            <a:off x="7415213" y="5726113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13" name="Oval 38"/>
          <p:cNvSpPr>
            <a:spLocks noChangeArrowheads="1"/>
          </p:cNvSpPr>
          <p:nvPr/>
        </p:nvSpPr>
        <p:spPr bwMode="auto">
          <a:xfrm>
            <a:off x="7775575" y="572611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67" name="Oval 40"/>
          <p:cNvSpPr>
            <a:spLocks noChangeArrowheads="1"/>
          </p:cNvSpPr>
          <p:nvPr/>
        </p:nvSpPr>
        <p:spPr bwMode="auto">
          <a:xfrm rot="19326012" flipV="1">
            <a:off x="7343775" y="5510213"/>
            <a:ext cx="622300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15" name="Line 41"/>
          <p:cNvSpPr>
            <a:spLocks noChangeShapeType="1"/>
          </p:cNvSpPr>
          <p:nvPr/>
        </p:nvSpPr>
        <p:spPr bwMode="auto">
          <a:xfrm>
            <a:off x="7847013" y="5799138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16" name="Line 42"/>
          <p:cNvSpPr>
            <a:spLocks noChangeShapeType="1"/>
          </p:cNvSpPr>
          <p:nvPr/>
        </p:nvSpPr>
        <p:spPr bwMode="auto">
          <a:xfrm>
            <a:off x="8855075" y="5581650"/>
            <a:ext cx="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0" name="Oval 65"/>
          <p:cNvSpPr>
            <a:spLocks noChangeArrowheads="1"/>
          </p:cNvSpPr>
          <p:nvPr/>
        </p:nvSpPr>
        <p:spPr bwMode="auto">
          <a:xfrm>
            <a:off x="7343775" y="5654675"/>
            <a:ext cx="576263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18" name="Rectangle 28"/>
          <p:cNvSpPr>
            <a:spLocks noChangeArrowheads="1"/>
          </p:cNvSpPr>
          <p:nvPr/>
        </p:nvSpPr>
        <p:spPr bwMode="auto">
          <a:xfrm>
            <a:off x="5429250" y="5429250"/>
            <a:ext cx="7143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cxnSp>
        <p:nvCxnSpPr>
          <p:cNvPr id="89" name="Прямая соединительная линия 88"/>
          <p:cNvCxnSpPr>
            <a:stCxn id="60" idx="0"/>
          </p:cNvCxnSpPr>
          <p:nvPr/>
        </p:nvCxnSpPr>
        <p:spPr>
          <a:xfrm rot="5400000" flipH="1" flipV="1">
            <a:off x="5174456" y="5544345"/>
            <a:ext cx="9525" cy="50006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220" name="Rectangle 29"/>
          <p:cNvSpPr>
            <a:spLocks noChangeArrowheads="1"/>
          </p:cNvSpPr>
          <p:nvPr/>
        </p:nvSpPr>
        <p:spPr bwMode="auto">
          <a:xfrm>
            <a:off x="5643563" y="5243513"/>
            <a:ext cx="71437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cxnSp>
        <p:nvCxnSpPr>
          <p:cNvPr id="98" name="Прямая соединительная линия 97"/>
          <p:cNvCxnSpPr>
            <a:stCxn id="7220" idx="3"/>
            <a:endCxn id="7205" idx="3"/>
          </p:cNvCxnSpPr>
          <p:nvPr/>
        </p:nvCxnSpPr>
        <p:spPr>
          <a:xfrm>
            <a:off x="5715000" y="5783263"/>
            <a:ext cx="285750" cy="63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 useBgFill="1">
        <p:nvSpPr>
          <p:cNvPr id="102" name="Прямоугольник 101"/>
          <p:cNvSpPr/>
          <p:nvPr/>
        </p:nvSpPr>
        <p:spPr>
          <a:xfrm>
            <a:off x="4786313" y="4000500"/>
            <a:ext cx="4357687" cy="2357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223" name="TextBox 133"/>
          <p:cNvSpPr txBox="1">
            <a:spLocks noChangeArrowheads="1"/>
          </p:cNvSpPr>
          <p:nvPr/>
        </p:nvSpPr>
        <p:spPr bwMode="auto">
          <a:xfrm>
            <a:off x="571500" y="4286250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24" name="Line 21"/>
          <p:cNvSpPr>
            <a:spLocks noChangeShapeType="1"/>
          </p:cNvSpPr>
          <p:nvPr/>
        </p:nvSpPr>
        <p:spPr bwMode="auto">
          <a:xfrm>
            <a:off x="1690688" y="5727700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25" name="Line 24"/>
          <p:cNvSpPr>
            <a:spLocks noChangeShapeType="1"/>
          </p:cNvSpPr>
          <p:nvPr/>
        </p:nvSpPr>
        <p:spPr bwMode="auto">
          <a:xfrm>
            <a:off x="2771775" y="4214813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26" name="Rectangle 28"/>
          <p:cNvSpPr>
            <a:spLocks noChangeArrowheads="1"/>
          </p:cNvSpPr>
          <p:nvPr/>
        </p:nvSpPr>
        <p:spPr bwMode="auto">
          <a:xfrm>
            <a:off x="1428750" y="5357813"/>
            <a:ext cx="7143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27" name="Rectangle 29"/>
          <p:cNvSpPr>
            <a:spLocks noChangeArrowheads="1"/>
          </p:cNvSpPr>
          <p:nvPr/>
        </p:nvSpPr>
        <p:spPr bwMode="auto">
          <a:xfrm>
            <a:off x="1619250" y="5151438"/>
            <a:ext cx="71438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39" name="Line 31"/>
          <p:cNvSpPr>
            <a:spLocks noChangeShapeType="1"/>
          </p:cNvSpPr>
          <p:nvPr/>
        </p:nvSpPr>
        <p:spPr bwMode="auto">
          <a:xfrm flipV="1">
            <a:off x="428625" y="4214813"/>
            <a:ext cx="0" cy="15128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7229" name="Line 33"/>
          <p:cNvSpPr>
            <a:spLocks noChangeShapeType="1"/>
          </p:cNvSpPr>
          <p:nvPr/>
        </p:nvSpPr>
        <p:spPr bwMode="auto">
          <a:xfrm>
            <a:off x="395288" y="421481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30" name="Rectangle 34"/>
          <p:cNvSpPr>
            <a:spLocks noChangeArrowheads="1"/>
          </p:cNvSpPr>
          <p:nvPr/>
        </p:nvSpPr>
        <p:spPr bwMode="auto">
          <a:xfrm>
            <a:off x="1835150" y="4646613"/>
            <a:ext cx="12239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31" name="Line 35"/>
          <p:cNvSpPr>
            <a:spLocks noChangeShapeType="1"/>
          </p:cNvSpPr>
          <p:nvPr/>
        </p:nvSpPr>
        <p:spPr bwMode="auto">
          <a:xfrm>
            <a:off x="3059113" y="471805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32" name="Line 36"/>
          <p:cNvSpPr>
            <a:spLocks noChangeShapeType="1"/>
          </p:cNvSpPr>
          <p:nvPr/>
        </p:nvSpPr>
        <p:spPr bwMode="auto">
          <a:xfrm>
            <a:off x="4354513" y="4718050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33" name="Oval 37"/>
          <p:cNvSpPr>
            <a:spLocks noChangeArrowheads="1"/>
          </p:cNvSpPr>
          <p:nvPr/>
        </p:nvSpPr>
        <p:spPr bwMode="auto">
          <a:xfrm>
            <a:off x="2914650" y="5654675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34" name="Oval 38"/>
          <p:cNvSpPr>
            <a:spLocks noChangeArrowheads="1"/>
          </p:cNvSpPr>
          <p:nvPr/>
        </p:nvSpPr>
        <p:spPr bwMode="auto">
          <a:xfrm>
            <a:off x="3275013" y="5654675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46" name="Oval 40"/>
          <p:cNvSpPr>
            <a:spLocks noChangeArrowheads="1"/>
          </p:cNvSpPr>
          <p:nvPr/>
        </p:nvSpPr>
        <p:spPr bwMode="auto">
          <a:xfrm rot="19326012" flipV="1">
            <a:off x="2843213" y="5438775"/>
            <a:ext cx="622300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7236" name="Line 41"/>
          <p:cNvSpPr>
            <a:spLocks noChangeShapeType="1"/>
          </p:cNvSpPr>
          <p:nvPr/>
        </p:nvSpPr>
        <p:spPr bwMode="auto">
          <a:xfrm>
            <a:off x="3346450" y="5727700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237" name="Line 42"/>
          <p:cNvSpPr>
            <a:spLocks noChangeShapeType="1"/>
          </p:cNvSpPr>
          <p:nvPr/>
        </p:nvSpPr>
        <p:spPr bwMode="auto">
          <a:xfrm>
            <a:off x="4354513" y="5510213"/>
            <a:ext cx="0" cy="217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149" name="Oval 65"/>
          <p:cNvSpPr>
            <a:spLocks noChangeArrowheads="1"/>
          </p:cNvSpPr>
          <p:nvPr/>
        </p:nvSpPr>
        <p:spPr bwMode="auto">
          <a:xfrm>
            <a:off x="2843213" y="5583238"/>
            <a:ext cx="576262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cxnSp>
        <p:nvCxnSpPr>
          <p:cNvPr id="151" name="Прямая соединительная линия 150"/>
          <p:cNvCxnSpPr>
            <a:stCxn id="139" idx="0"/>
            <a:endCxn id="7226" idx="1"/>
          </p:cNvCxnSpPr>
          <p:nvPr/>
        </p:nvCxnSpPr>
        <p:spPr>
          <a:xfrm rot="5400000" flipH="1" flipV="1">
            <a:off x="923925" y="5222875"/>
            <a:ext cx="9525" cy="100012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>
            <a:endCxn id="7226" idx="3"/>
          </p:cNvCxnSpPr>
          <p:nvPr/>
        </p:nvCxnSpPr>
        <p:spPr>
          <a:xfrm>
            <a:off x="1214438" y="5711825"/>
            <a:ext cx="285750" cy="63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4" name="AutoShape 26"/>
          <p:cNvSpPr>
            <a:spLocks noChangeArrowheads="1"/>
          </p:cNvSpPr>
          <p:nvPr/>
        </p:nvSpPr>
        <p:spPr bwMode="auto">
          <a:xfrm>
            <a:off x="4071938" y="5000625"/>
            <a:ext cx="576262" cy="504825"/>
          </a:xfrm>
          <a:prstGeom prst="flowChartSummingJunction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 useBgFill="1">
        <p:nvSpPr>
          <p:cNvPr id="156" name="Прямоугольник 155"/>
          <p:cNvSpPr/>
          <p:nvPr/>
        </p:nvSpPr>
        <p:spPr>
          <a:xfrm>
            <a:off x="285750" y="4000500"/>
            <a:ext cx="4572000" cy="2643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 useBgFill="1">
        <p:nvSpPr>
          <p:cNvPr id="76" name="Прямоугольник 75"/>
          <p:cNvSpPr/>
          <p:nvPr/>
        </p:nvSpPr>
        <p:spPr>
          <a:xfrm>
            <a:off x="971550" y="1341438"/>
            <a:ext cx="4572000" cy="26431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244" name="WordArt 78"/>
          <p:cNvSpPr>
            <a:spLocks noChangeArrowheads="1" noChangeShapeType="1" noTextEdit="1"/>
          </p:cNvSpPr>
          <p:nvPr/>
        </p:nvSpPr>
        <p:spPr bwMode="auto">
          <a:xfrm>
            <a:off x="1476375" y="260350"/>
            <a:ext cx="645001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Работа электрического тока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928687" y="1428750"/>
            <a:ext cx="3545730" cy="1033272"/>
          </a:xfrm>
          <a:prstGeom prst="horizont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Величина: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1221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5" grpId="0" animBg="1"/>
      <p:bldP spid="30747" grpId="0" animBg="1"/>
      <p:bldP spid="30764" grpId="0" animBg="1"/>
      <p:bldP spid="30767" grpId="0" animBg="1"/>
      <p:bldP spid="30770" grpId="0" animBg="1"/>
      <p:bldP spid="30772" grpId="0" animBg="1"/>
      <p:bldP spid="30773" grpId="0" animBg="1"/>
      <p:bldP spid="8233" grpId="0" animBg="1"/>
      <p:bldP spid="8234" grpId="0" animBg="1"/>
      <p:bldP spid="8235" grpId="0" animBg="1"/>
      <p:bldP spid="8236" grpId="0" animBg="1"/>
      <p:bldP spid="8237" grpId="0" animBg="1"/>
      <p:bldP spid="8238" grpId="0" animBg="1"/>
      <p:bldP spid="8239" grpId="0" animBg="1"/>
      <p:bldP spid="8240" grpId="0" animBg="1"/>
      <p:bldP spid="8241" grpId="0" animBg="1"/>
      <p:bldP spid="8242" grpId="0" animBg="1"/>
      <p:bldP spid="67" grpId="0" animBg="1"/>
      <p:bldP spid="70" grpId="0" animBg="1"/>
      <p:bldP spid="102" grpId="0" animBg="1"/>
      <p:bldP spid="146" grpId="0" animBg="1"/>
      <p:bldP spid="149" grpId="0" animBg="1"/>
      <p:bldP spid="156" grpId="0" animBg="1"/>
      <p:bldP spid="7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316865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А =  </a:t>
            </a: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U I t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2916238" y="1268413"/>
            <a:ext cx="1152525" cy="1728787"/>
          </a:xfrm>
          <a:prstGeom prst="ellipse">
            <a:avLst/>
          </a:prstGeom>
          <a:noFill/>
          <a:ln w="38100">
            <a:solidFill>
              <a:srgbClr val="C52D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31750" name="WordArt 6"/>
          <p:cNvSpPr>
            <a:spLocks noChangeArrowheads="1" noChangeShapeType="1" noTextEdit="1"/>
          </p:cNvSpPr>
          <p:nvPr/>
        </p:nvSpPr>
        <p:spPr bwMode="auto">
          <a:xfrm>
            <a:off x="2700338" y="2997200"/>
            <a:ext cx="503237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cript MT Bold"/>
              </a:rPr>
              <a:t>q</a:t>
            </a:r>
            <a:endParaRPr lang="ru-RU" sz="3600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</p:txBody>
      </p:sp>
      <p:sp>
        <p:nvSpPr>
          <p:cNvPr id="31752" name="WordArt 8"/>
          <p:cNvSpPr>
            <a:spLocks noChangeArrowheads="1" noChangeShapeType="1" noTextEdit="1"/>
          </p:cNvSpPr>
          <p:nvPr/>
        </p:nvSpPr>
        <p:spPr bwMode="auto">
          <a:xfrm>
            <a:off x="684213" y="4005263"/>
            <a:ext cx="25193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U I t = A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4427538" y="2133600"/>
            <a:ext cx="7921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1547813" y="3644900"/>
            <a:ext cx="576262" cy="1727200"/>
          </a:xfrm>
          <a:prstGeom prst="ellipse">
            <a:avLst/>
          </a:prstGeom>
          <a:noFill/>
          <a:ln w="38100">
            <a:solidFill>
              <a:srgbClr val="C52D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4067175" y="4581525"/>
            <a:ext cx="7921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31758" name="Oval 14"/>
          <p:cNvSpPr>
            <a:spLocks noChangeArrowheads="1"/>
          </p:cNvSpPr>
          <p:nvPr/>
        </p:nvSpPr>
        <p:spPr bwMode="auto">
          <a:xfrm>
            <a:off x="6877050" y="4508500"/>
            <a:ext cx="1008063" cy="71438"/>
          </a:xfrm>
          <a:prstGeom prst="ellipse">
            <a:avLst/>
          </a:prstGeom>
          <a:solidFill>
            <a:srgbClr val="B6ACF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6877050" y="3141663"/>
            <a:ext cx="935038" cy="3240087"/>
          </a:xfrm>
          <a:prstGeom prst="ellipse">
            <a:avLst/>
          </a:prstGeom>
          <a:noFill/>
          <a:ln w="38100">
            <a:solidFill>
              <a:srgbClr val="C52D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9232" name="WordArt 16"/>
          <p:cNvSpPr>
            <a:spLocks noChangeArrowheads="1" noChangeShapeType="1" noTextEdit="1"/>
          </p:cNvSpPr>
          <p:nvPr/>
        </p:nvSpPr>
        <p:spPr bwMode="auto">
          <a:xfrm>
            <a:off x="5795963" y="1628775"/>
            <a:ext cx="2016125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А=</a:t>
            </a: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Uq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9234" name="WordArt 18"/>
          <p:cNvSpPr>
            <a:spLocks noChangeArrowheads="1" noChangeShapeType="1" noTextEdit="1"/>
          </p:cNvSpPr>
          <p:nvPr/>
        </p:nvSpPr>
        <p:spPr bwMode="auto">
          <a:xfrm>
            <a:off x="5292725" y="3933825"/>
            <a:ext cx="1228725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UI=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9235" name="WordArt 19"/>
          <p:cNvSpPr>
            <a:spLocks noChangeArrowheads="1" noChangeShapeType="1" noTextEdit="1"/>
          </p:cNvSpPr>
          <p:nvPr/>
        </p:nvSpPr>
        <p:spPr bwMode="auto">
          <a:xfrm>
            <a:off x="7092950" y="3500438"/>
            <a:ext cx="503238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A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9236" name="WordArt 20"/>
          <p:cNvSpPr>
            <a:spLocks noChangeArrowheads="1" noChangeShapeType="1" noTextEdit="1"/>
          </p:cNvSpPr>
          <p:nvPr/>
        </p:nvSpPr>
        <p:spPr bwMode="auto">
          <a:xfrm>
            <a:off x="7235825" y="4797425"/>
            <a:ext cx="2254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t</a:t>
            </a:r>
            <a:endParaRPr lang="ru-RU" sz="3600" b="1" kern="1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8207" name="WordArt 21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590550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Работа электрического тока</a:t>
            </a:r>
          </a:p>
        </p:txBody>
      </p:sp>
      <p:sp>
        <p:nvSpPr>
          <p:cNvPr id="9238" name="WordArt 22"/>
          <p:cNvSpPr>
            <a:spLocks noChangeArrowheads="1" noChangeShapeType="1" noTextEdit="1"/>
          </p:cNvSpPr>
          <p:nvPr/>
        </p:nvSpPr>
        <p:spPr bwMode="auto">
          <a:xfrm>
            <a:off x="6443663" y="260350"/>
            <a:ext cx="24114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Мощность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1835944" y="67564"/>
            <a:ext cx="453625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</a:rPr>
              <a:t>Закон:</a:t>
            </a:r>
            <a:endParaRPr lang="ru-RU" sz="4400" i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925512"/>
            <a:ext cx="7057528" cy="529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381"/>
            <a:ext cx="72961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029255" y="-55563"/>
            <a:ext cx="6912619" cy="1279525"/>
          </a:xfrm>
          <a:prstGeom prst="horizont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Найдите в интернете краткую информацию </a:t>
            </a:r>
            <a:r>
              <a:rPr lang="ru-RU" sz="2400" dirty="0" err="1" smtClean="0"/>
              <a:t>информацию</a:t>
            </a:r>
            <a:r>
              <a:rPr lang="ru-RU" sz="2400" dirty="0" smtClean="0"/>
              <a:t> об этих ученых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369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9" grpId="0" animBg="1"/>
      <p:bldP spid="31750" grpId="0" animBg="1"/>
      <p:bldP spid="31752" grpId="0" animBg="1"/>
      <p:bldP spid="31753" grpId="0" animBg="1"/>
      <p:bldP spid="31755" grpId="0" animBg="1"/>
      <p:bldP spid="31756" grpId="0" animBg="1"/>
      <p:bldP spid="31758" grpId="0" animBg="1"/>
      <p:bldP spid="31759" grpId="0" animBg="1"/>
      <p:bldP spid="9232" grpId="0" animBg="1"/>
      <p:bldP spid="9234" grpId="0" animBg="1"/>
      <p:bldP spid="9235" grpId="0" animBg="1"/>
      <p:bldP spid="9236" grpId="0" animBg="1"/>
      <p:bldP spid="9238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1Вт*ч 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= 3600 Дж (Вт*с)                                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    1кВт*ч 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= 1000 Вт*ч = 3600000 Дж.</a:t>
            </a:r>
          </a:p>
          <a:p>
            <a:pPr algn="ctr"/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1"/>
          <p:cNvSpPr>
            <a:spLocks noChangeShapeType="1"/>
          </p:cNvSpPr>
          <p:nvPr/>
        </p:nvSpPr>
        <p:spPr bwMode="auto">
          <a:xfrm flipV="1">
            <a:off x="2143125" y="5715000"/>
            <a:ext cx="1071563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4500563" y="4714875"/>
            <a:ext cx="576262" cy="504825"/>
          </a:xfrm>
          <a:prstGeom prst="flowChartSummingJunction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0244" name="Rectangle 28"/>
          <p:cNvSpPr>
            <a:spLocks noChangeArrowheads="1"/>
          </p:cNvSpPr>
          <p:nvPr/>
        </p:nvSpPr>
        <p:spPr bwMode="auto">
          <a:xfrm>
            <a:off x="1908175" y="5373688"/>
            <a:ext cx="7143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0245" name="Rectangle 29"/>
          <p:cNvSpPr>
            <a:spLocks noChangeArrowheads="1"/>
          </p:cNvSpPr>
          <p:nvPr/>
        </p:nvSpPr>
        <p:spPr bwMode="auto">
          <a:xfrm>
            <a:off x="2124075" y="5157788"/>
            <a:ext cx="71438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0246" name="Line 30"/>
          <p:cNvSpPr>
            <a:spLocks noChangeShapeType="1"/>
          </p:cNvSpPr>
          <p:nvPr/>
        </p:nvSpPr>
        <p:spPr bwMode="auto">
          <a:xfrm>
            <a:off x="900113" y="5734050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11" name="Line 31"/>
          <p:cNvSpPr>
            <a:spLocks noChangeShapeType="1"/>
          </p:cNvSpPr>
          <p:nvPr/>
        </p:nvSpPr>
        <p:spPr bwMode="auto">
          <a:xfrm flipV="1">
            <a:off x="900113" y="4221163"/>
            <a:ext cx="0" cy="15128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05FF6"/>
              </a:solidFill>
            </a:endParaRPr>
          </a:p>
        </p:txBody>
      </p:sp>
      <p:sp>
        <p:nvSpPr>
          <p:cNvPr id="10248" name="Line 33"/>
          <p:cNvSpPr>
            <a:spLocks noChangeShapeType="1"/>
          </p:cNvSpPr>
          <p:nvPr/>
        </p:nvSpPr>
        <p:spPr bwMode="auto">
          <a:xfrm>
            <a:off x="857250" y="4214813"/>
            <a:ext cx="2071688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10249" name="Line 35"/>
          <p:cNvSpPr>
            <a:spLocks noChangeShapeType="1"/>
          </p:cNvSpPr>
          <p:nvPr/>
        </p:nvSpPr>
        <p:spPr bwMode="auto">
          <a:xfrm>
            <a:off x="3500438" y="4214813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10250" name="Oval 37"/>
          <p:cNvSpPr>
            <a:spLocks noChangeArrowheads="1"/>
          </p:cNvSpPr>
          <p:nvPr/>
        </p:nvSpPr>
        <p:spPr bwMode="auto">
          <a:xfrm>
            <a:off x="3143250" y="564356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0251" name="Oval 38"/>
          <p:cNvSpPr>
            <a:spLocks noChangeArrowheads="1"/>
          </p:cNvSpPr>
          <p:nvPr/>
        </p:nvSpPr>
        <p:spPr bwMode="auto">
          <a:xfrm flipH="1">
            <a:off x="3454400" y="5715000"/>
            <a:ext cx="1174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8" name="Oval 40"/>
          <p:cNvSpPr>
            <a:spLocks noChangeArrowheads="1"/>
          </p:cNvSpPr>
          <p:nvPr/>
        </p:nvSpPr>
        <p:spPr bwMode="auto">
          <a:xfrm rot="-2273988">
            <a:off x="3214688" y="5553075"/>
            <a:ext cx="542925" cy="47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0253" name="Line 41"/>
          <p:cNvSpPr>
            <a:spLocks noChangeShapeType="1"/>
          </p:cNvSpPr>
          <p:nvPr/>
        </p:nvSpPr>
        <p:spPr bwMode="auto">
          <a:xfrm flipV="1">
            <a:off x="3571875" y="5715000"/>
            <a:ext cx="1222375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05FF6"/>
              </a:solidFill>
            </a:endParaRPr>
          </a:p>
        </p:txBody>
      </p:sp>
      <p:sp>
        <p:nvSpPr>
          <p:cNvPr id="21" name="Oval 65"/>
          <p:cNvSpPr>
            <a:spLocks noChangeArrowheads="1"/>
          </p:cNvSpPr>
          <p:nvPr/>
        </p:nvSpPr>
        <p:spPr bwMode="auto">
          <a:xfrm>
            <a:off x="3214688" y="5643563"/>
            <a:ext cx="576262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857500" y="3929063"/>
            <a:ext cx="642938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56" name="TextBox 22"/>
          <p:cNvSpPr txBox="1">
            <a:spLocks noChangeArrowheads="1"/>
          </p:cNvSpPr>
          <p:nvPr/>
        </p:nvSpPr>
        <p:spPr bwMode="auto">
          <a:xfrm>
            <a:off x="2928938" y="4000500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smtClean="0">
                <a:solidFill>
                  <a:srgbClr val="205FF6"/>
                </a:solidFill>
              </a:rPr>
              <a:t>А</a:t>
            </a:r>
          </a:p>
        </p:txBody>
      </p:sp>
      <p:cxnSp>
        <p:nvCxnSpPr>
          <p:cNvPr id="27" name="Прямая соединительная линия 26"/>
          <p:cNvCxnSpPr>
            <a:stCxn id="10249" idx="1"/>
            <a:endCxn id="7" idx="0"/>
          </p:cNvCxnSpPr>
          <p:nvPr/>
        </p:nvCxnSpPr>
        <p:spPr>
          <a:xfrm rot="16200000" flipH="1" flipV="1">
            <a:off x="4542632" y="4461669"/>
            <a:ext cx="500062" cy="63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7" idx="4"/>
            <a:endCxn id="10253" idx="1"/>
          </p:cNvCxnSpPr>
          <p:nvPr/>
        </p:nvCxnSpPr>
        <p:spPr>
          <a:xfrm rot="16200000" flipH="1">
            <a:off x="4544219" y="5464969"/>
            <a:ext cx="495300" cy="476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6200000" flipV="1">
            <a:off x="3982244" y="4447381"/>
            <a:ext cx="357188" cy="34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391694" y="4964907"/>
            <a:ext cx="1501775" cy="158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3929063" y="4643438"/>
            <a:ext cx="500062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62" name="TextBox 44"/>
          <p:cNvSpPr txBox="1">
            <a:spLocks noChangeArrowheads="1"/>
          </p:cNvSpPr>
          <p:nvPr/>
        </p:nvSpPr>
        <p:spPr bwMode="auto">
          <a:xfrm>
            <a:off x="3929063" y="4714875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200" b="1" smtClean="0">
                <a:solidFill>
                  <a:srgbClr val="205FF6"/>
                </a:solidFill>
              </a:rPr>
              <a:t>V</a:t>
            </a:r>
            <a:endParaRPr lang="ru-RU" altLang="ru-RU" sz="3200" b="1" smtClean="0">
              <a:solidFill>
                <a:srgbClr val="205FF6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714625" y="3500438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b="1" smtClean="0">
                <a:solidFill>
                  <a:srgbClr val="205FF6"/>
                </a:solidFill>
              </a:rPr>
              <a:t>0</a:t>
            </a:r>
            <a:r>
              <a:rPr lang="ru-RU" altLang="ru-RU" b="1" smtClean="0">
                <a:solidFill>
                  <a:srgbClr val="205FF6"/>
                </a:solidFill>
              </a:rPr>
              <a:t>,25 А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357563" y="4857750"/>
            <a:ext cx="642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205FF6"/>
                </a:solidFill>
              </a:rPr>
              <a:t>2 В</a:t>
            </a:r>
          </a:p>
        </p:txBody>
      </p:sp>
      <p:sp>
        <p:nvSpPr>
          <p:cNvPr id="10265" name="TextBox 51"/>
          <p:cNvSpPr txBox="1">
            <a:spLocks noChangeArrowheads="1"/>
          </p:cNvSpPr>
          <p:nvPr/>
        </p:nvSpPr>
        <p:spPr bwMode="auto">
          <a:xfrm>
            <a:off x="5214938" y="3500438"/>
            <a:ext cx="328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205FF6"/>
                </a:solidFill>
              </a:rPr>
              <a:t>4.  Вычислить работу тока за 1 минуту.</a:t>
            </a:r>
          </a:p>
        </p:txBody>
      </p:sp>
      <p:sp>
        <p:nvSpPr>
          <p:cNvPr id="10266" name="TextBox 27"/>
          <p:cNvSpPr txBox="1">
            <a:spLocks noChangeArrowheads="1"/>
          </p:cNvSpPr>
          <p:nvPr/>
        </p:nvSpPr>
        <p:spPr bwMode="auto">
          <a:xfrm>
            <a:off x="500063" y="2428875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ru-RU" altLang="ru-RU" smtClean="0">
                <a:solidFill>
                  <a:srgbClr val="205FF6"/>
                </a:solidFill>
              </a:rPr>
              <a:t>Вспомнить правила техники безопасности. Начертить схему цепи. Собрать электрическую цепь.</a:t>
            </a:r>
          </a:p>
        </p:txBody>
      </p:sp>
      <p:sp>
        <p:nvSpPr>
          <p:cNvPr id="10267" name="TextBox 29"/>
          <p:cNvSpPr txBox="1">
            <a:spLocks noChangeArrowheads="1"/>
          </p:cNvSpPr>
          <p:nvPr/>
        </p:nvSpPr>
        <p:spPr bwMode="auto">
          <a:xfrm>
            <a:off x="5214938" y="1571625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205FF6"/>
                </a:solidFill>
              </a:rPr>
              <a:t>2.  Замкнуть цепь и  снять показания с приборов.</a:t>
            </a:r>
          </a:p>
        </p:txBody>
      </p:sp>
      <p:sp>
        <p:nvSpPr>
          <p:cNvPr id="10268" name="TextBox 30"/>
          <p:cNvSpPr txBox="1">
            <a:spLocks noChangeArrowheads="1"/>
          </p:cNvSpPr>
          <p:nvPr/>
        </p:nvSpPr>
        <p:spPr bwMode="auto">
          <a:xfrm>
            <a:off x="5214938" y="257175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205FF6"/>
                </a:solidFill>
              </a:rPr>
              <a:t>3.  Вычислить мощность.</a:t>
            </a:r>
          </a:p>
        </p:txBody>
      </p:sp>
      <p:sp>
        <p:nvSpPr>
          <p:cNvPr id="10269" name="TextBox 31"/>
          <p:cNvSpPr txBox="1">
            <a:spLocks noChangeArrowheads="1"/>
          </p:cNvSpPr>
          <p:nvPr/>
        </p:nvSpPr>
        <p:spPr bwMode="auto">
          <a:xfrm>
            <a:off x="5572125" y="2214563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205FF6"/>
                </a:solidFill>
              </a:rPr>
              <a:t>I = 0, 25 A; U = 2 B </a:t>
            </a:r>
            <a:endParaRPr lang="ru-RU" altLang="ru-RU" smtClean="0">
              <a:solidFill>
                <a:srgbClr val="205FF6"/>
              </a:solidFill>
            </a:endParaRPr>
          </a:p>
        </p:txBody>
      </p:sp>
      <p:sp>
        <p:nvSpPr>
          <p:cNvPr id="10270" name="TextBox 32"/>
          <p:cNvSpPr txBox="1">
            <a:spLocks noChangeArrowheads="1"/>
          </p:cNvSpPr>
          <p:nvPr/>
        </p:nvSpPr>
        <p:spPr bwMode="auto">
          <a:xfrm>
            <a:off x="5643563" y="3000375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205FF6"/>
                </a:solidFill>
              </a:rPr>
              <a:t>P = 0, 25 × 2 = 0,5 (B</a:t>
            </a:r>
            <a:r>
              <a:rPr lang="ru-RU" altLang="ru-RU" smtClean="0">
                <a:solidFill>
                  <a:srgbClr val="205FF6"/>
                </a:solidFill>
              </a:rPr>
              <a:t>т)</a:t>
            </a:r>
          </a:p>
        </p:txBody>
      </p:sp>
      <p:sp>
        <p:nvSpPr>
          <p:cNvPr id="10271" name="TextBox 33"/>
          <p:cNvSpPr txBox="1">
            <a:spLocks noChangeArrowheads="1"/>
          </p:cNvSpPr>
          <p:nvPr/>
        </p:nvSpPr>
        <p:spPr bwMode="auto">
          <a:xfrm>
            <a:off x="5500688" y="435768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205FF6"/>
                </a:solidFill>
              </a:rPr>
              <a:t>А = 0, 5 × 60 = 30 (Дж)</a:t>
            </a:r>
          </a:p>
        </p:txBody>
      </p:sp>
      <p:sp>
        <p:nvSpPr>
          <p:cNvPr id="10272" name="WordArt 34"/>
          <p:cNvSpPr>
            <a:spLocks noChangeArrowheads="1" noChangeShapeType="1" noTextEdit="1"/>
          </p:cNvSpPr>
          <p:nvPr/>
        </p:nvSpPr>
        <p:spPr bwMode="auto">
          <a:xfrm>
            <a:off x="539750" y="188913"/>
            <a:ext cx="82804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Работа электрического тока.  Мощность</a:t>
            </a:r>
          </a:p>
        </p:txBody>
      </p:sp>
      <p:sp useBgFill="1">
        <p:nvSpPr>
          <p:cNvPr id="34" name="Прямоугольник 33"/>
          <p:cNvSpPr/>
          <p:nvPr/>
        </p:nvSpPr>
        <p:spPr>
          <a:xfrm>
            <a:off x="571500" y="3429000"/>
            <a:ext cx="4572000" cy="2928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74" name="TextBox 35"/>
          <p:cNvSpPr txBox="1">
            <a:spLocks noChangeArrowheads="1"/>
          </p:cNvSpPr>
          <p:nvPr/>
        </p:nvSpPr>
        <p:spPr bwMode="auto">
          <a:xfrm>
            <a:off x="285750" y="1285875"/>
            <a:ext cx="4786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205FF6"/>
                </a:solidFill>
              </a:rPr>
              <a:t>Практическая работа.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205FF6"/>
                </a:solidFill>
              </a:rPr>
              <a:t>Определение мощности и работы электрической лампочки.</a:t>
            </a:r>
          </a:p>
        </p:txBody>
      </p:sp>
      <p:sp useBgFill="1">
        <p:nvSpPr>
          <p:cNvPr id="37" name="Прямоугольник 36"/>
          <p:cNvSpPr/>
          <p:nvPr/>
        </p:nvSpPr>
        <p:spPr>
          <a:xfrm>
            <a:off x="5500688" y="2286000"/>
            <a:ext cx="2286000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 useBgFill="1">
        <p:nvSpPr>
          <p:cNvPr id="38" name="Прямоугольник 37"/>
          <p:cNvSpPr/>
          <p:nvPr/>
        </p:nvSpPr>
        <p:spPr>
          <a:xfrm>
            <a:off x="5572125" y="3071813"/>
            <a:ext cx="2786063" cy="214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 useBgFill="1">
        <p:nvSpPr>
          <p:cNvPr id="39" name="Прямоугольник 38"/>
          <p:cNvSpPr/>
          <p:nvPr/>
        </p:nvSpPr>
        <p:spPr>
          <a:xfrm>
            <a:off x="5357813" y="4286250"/>
            <a:ext cx="3000375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5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50" grpId="0"/>
      <p:bldP spid="51" grpId="0"/>
      <p:bldP spid="34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Шаблон оформления с слайдом-разделителем 'Сине-сиреневая абстракция'">
  <a:themeElements>
    <a:clrScheme name="Шаблон оформления с слайдом-разделителем 'Сине-сиреневая абстракция'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оформления с слайдом-разделителем 'Сине-сиреневая абстракция'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с слайдом-разделителем 'Сине-сиреневая абстракция'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с слайдом-разделителем 'Сине-сиреневая абстракция'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0</TotalTime>
  <Words>378</Words>
  <Application>Microsoft Office PowerPoint</Application>
  <PresentationFormat>Экран (4:3)</PresentationFormat>
  <Paragraphs>90</Paragraphs>
  <Slides>19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Тема Office</vt:lpstr>
      <vt:lpstr>1_Тема Office</vt:lpstr>
      <vt:lpstr>Шаблон оформления с слайдом-разделителем 'Сине-сиреневая абстракция'</vt:lpstr>
      <vt:lpstr>2_Тема Office</vt:lpstr>
      <vt:lpstr>3_Тема Office</vt:lpstr>
      <vt:lpstr>4_Тема Office</vt:lpstr>
      <vt:lpstr>Эпиграф к уроку: «Незнающие пусть научатся, а знающие вспомнят ещё раз».  (Античный афоризм).  </vt:lpstr>
      <vt:lpstr>Экономить не стоит переплачивать !</vt:lpstr>
      <vt:lpstr>Цели урока:</vt:lpstr>
      <vt:lpstr>Явление: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Недостатки:</vt:lpstr>
      <vt:lpstr>Презентация PowerPoint</vt:lpstr>
      <vt:lpstr>Презентация PowerPoint</vt:lpstr>
      <vt:lpstr>Презентация PowerPoint</vt:lpstr>
      <vt:lpstr>Презентация PowerPoint</vt:lpstr>
      <vt:lpstr>А теперь маленький эксперимент</vt:lpstr>
      <vt:lpstr>Рефлексия урока: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Давуд Давудов</dc:creator>
  <cp:lastModifiedBy>1</cp:lastModifiedBy>
  <cp:revision>55</cp:revision>
  <dcterms:modified xsi:type="dcterms:W3CDTF">2017-11-15T20:20:01Z</dcterms:modified>
</cp:coreProperties>
</file>