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7" r:id="rId11"/>
    <p:sldId id="269" r:id="rId12"/>
    <p:sldId id="272" r:id="rId13"/>
    <p:sldId id="285" r:id="rId14"/>
    <p:sldId id="282" r:id="rId15"/>
    <p:sldId id="283" r:id="rId16"/>
    <p:sldId id="284" r:id="rId17"/>
    <p:sldId id="286" r:id="rId18"/>
    <p:sldId id="281" r:id="rId19"/>
    <p:sldId id="276" r:id="rId20"/>
    <p:sldId id="277" r:id="rId21"/>
    <p:sldId id="279" r:id="rId22"/>
    <p:sldId id="287" r:id="rId2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6840-E1A4-4117-B392-D2F7B7239A9C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71DE-9E01-4E17-805B-3B13CF404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4104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6840-E1A4-4117-B392-D2F7B7239A9C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71DE-9E01-4E17-805B-3B13CF404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8260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6840-E1A4-4117-B392-D2F7B7239A9C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71DE-9E01-4E17-805B-3B13CF404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1422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6840-E1A4-4117-B392-D2F7B7239A9C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71DE-9E01-4E17-805B-3B13CF404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6433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6840-E1A4-4117-B392-D2F7B7239A9C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71DE-9E01-4E17-805B-3B13CF404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538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6840-E1A4-4117-B392-D2F7B7239A9C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71DE-9E01-4E17-805B-3B13CF404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0813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6840-E1A4-4117-B392-D2F7B7239A9C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71DE-9E01-4E17-805B-3B13CF404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483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6840-E1A4-4117-B392-D2F7B7239A9C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71DE-9E01-4E17-805B-3B13CF404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3230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6840-E1A4-4117-B392-D2F7B7239A9C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71DE-9E01-4E17-805B-3B13CF404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2953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6840-E1A4-4117-B392-D2F7B7239A9C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71DE-9E01-4E17-805B-3B13CF404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5587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6840-E1A4-4117-B392-D2F7B7239A9C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71DE-9E01-4E17-805B-3B13CF404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1221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06840-E1A4-4117-B392-D2F7B7239A9C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B71DE-9E01-4E17-805B-3B13CF404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51711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470025"/>
          </a:xfrm>
        </p:spPr>
        <p:txBody>
          <a:bodyPr/>
          <a:lstStyle/>
          <a:p>
            <a:r>
              <a:rPr lang="ru-RU" b="1" dirty="0"/>
              <a:t>ОРГАНИЗАЦИЯ КАРАУЛЬНОЙ </a:t>
            </a:r>
            <a:r>
              <a:rPr lang="ru-RU" b="1" dirty="0" smtClean="0"/>
              <a:t>СЛУЖБЫ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944816" cy="278586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 Narrow" pitchFamily="34" charset="0"/>
              </a:rPr>
              <a:t>План-конспект </a:t>
            </a:r>
            <a:r>
              <a:rPr lang="ru-RU" sz="2400" dirty="0">
                <a:latin typeface="Arial Narrow" pitchFamily="34" charset="0"/>
              </a:rPr>
              <a:t>урока  по </a:t>
            </a:r>
            <a:r>
              <a:rPr lang="ru-RU" sz="2400" dirty="0" smtClean="0">
                <a:latin typeface="Arial Narrow" pitchFamily="34" charset="0"/>
              </a:rPr>
              <a:t>ОБЖ</a:t>
            </a:r>
            <a:r>
              <a:rPr lang="ru-RU" sz="2400" dirty="0">
                <a:latin typeface="Arial Narrow" pitchFamily="34" charset="0"/>
              </a:rPr>
              <a:t> </a:t>
            </a:r>
            <a:r>
              <a:rPr lang="ru-RU" sz="2400" dirty="0" smtClean="0">
                <a:latin typeface="Arial Narrow" pitchFamily="34" charset="0"/>
              </a:rPr>
              <a:t>в 10 классе</a:t>
            </a:r>
            <a:r>
              <a:rPr lang="ru-RU" sz="2400" dirty="0">
                <a:latin typeface="Arial Narrow" pitchFamily="34" charset="0"/>
              </a:rPr>
              <a:t> </a:t>
            </a:r>
            <a:endParaRPr lang="ru-RU" sz="2400" dirty="0" smtClean="0">
              <a:latin typeface="Arial Narrow" pitchFamily="34" charset="0"/>
            </a:endParaRPr>
          </a:p>
          <a:p>
            <a:endParaRPr lang="ru-RU" sz="2400" dirty="0">
              <a:latin typeface="Arial Narrow" pitchFamily="34" charset="0"/>
            </a:endParaRPr>
          </a:p>
          <a:p>
            <a:r>
              <a:rPr lang="ru-RU" sz="2400" b="1" dirty="0" smtClean="0">
                <a:latin typeface="Arial Narrow" pitchFamily="34" charset="0"/>
              </a:rPr>
              <a:t>Метод </a:t>
            </a:r>
            <a:r>
              <a:rPr lang="ru-RU" sz="2400" b="1" dirty="0">
                <a:latin typeface="Arial Narrow" pitchFamily="34" charset="0"/>
              </a:rPr>
              <a:t>проведения</a:t>
            </a:r>
            <a:r>
              <a:rPr lang="ru-RU" sz="2400" dirty="0">
                <a:latin typeface="Arial Narrow" pitchFamily="34" charset="0"/>
              </a:rPr>
              <a:t>: коллективный способ обучения</a:t>
            </a:r>
            <a:r>
              <a:rPr lang="ru-RU" sz="2400" dirty="0" smtClean="0">
                <a:latin typeface="Arial Narrow" pitchFamily="34" charset="0"/>
              </a:rPr>
              <a:t>.</a:t>
            </a:r>
            <a:r>
              <a:rPr lang="ru-RU" sz="2400" dirty="0">
                <a:latin typeface="Arial Narrow" pitchFamily="34" charset="0"/>
              </a:rPr>
              <a:t> </a:t>
            </a:r>
          </a:p>
          <a:p>
            <a:r>
              <a:rPr lang="ru-RU" sz="2400" b="1" dirty="0">
                <a:latin typeface="Arial Narrow" pitchFamily="34" charset="0"/>
              </a:rPr>
              <a:t>Технологии:</a:t>
            </a:r>
            <a:r>
              <a:rPr lang="ru-RU" sz="2400" dirty="0">
                <a:latin typeface="Arial Narrow" pitchFamily="34" charset="0"/>
              </a:rPr>
              <a:t> личностно-ориентированного обучения, игровая, проблемного обучения, </a:t>
            </a:r>
            <a:r>
              <a:rPr lang="ru-RU" sz="2400" dirty="0" smtClean="0">
                <a:latin typeface="Arial Narrow" pitchFamily="34" charset="0"/>
              </a:rPr>
              <a:t> информационно-коммуникативная</a:t>
            </a:r>
            <a:r>
              <a:rPr lang="ru-RU" sz="2400" dirty="0">
                <a:latin typeface="Arial Narrow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57818" y="5646856"/>
            <a:ext cx="3642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Юсупов Ю.Г. </a:t>
            </a:r>
            <a:endParaRPr lang="ru-RU" dirty="0"/>
          </a:p>
          <a:p>
            <a:pPr algn="r"/>
            <a:r>
              <a:rPr lang="ru-RU" dirty="0" err="1" smtClean="0"/>
              <a:t>преподователь-организатор</a:t>
            </a:r>
            <a:r>
              <a:rPr lang="ru-RU" dirty="0" smtClean="0"/>
              <a:t> </a:t>
            </a:r>
            <a:r>
              <a:rPr lang="ru-RU" dirty="0"/>
              <a:t>ОБЖ                                                                                              </a:t>
            </a:r>
          </a:p>
          <a:p>
            <a:pPr algn="r"/>
            <a:r>
              <a:rPr lang="ru-RU" dirty="0" smtClean="0"/>
              <a:t>МКОУ «</a:t>
            </a:r>
            <a:r>
              <a:rPr lang="ru-RU" dirty="0" err="1" smtClean="0"/>
              <a:t>Хебдинская</a:t>
            </a:r>
            <a:r>
              <a:rPr lang="ru-RU" dirty="0" smtClean="0"/>
              <a:t> СОШ»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3380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состав караула назначаются: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начальник караула, караульные по числу постов и смен, разводящие, а при необходимости: помощник начальника караула, помощник начальника караула по службе караульных собак и водители транспортных средств.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4301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Для непосредственной охраны и обороны объектов из состава караула выставляются часовые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Часовым называется </a:t>
            </a:r>
          </a:p>
          <a:p>
            <a:r>
              <a:rPr lang="ru-RU" dirty="0" smtClean="0"/>
              <a:t>вооруженный караульный, выполняющий боевую задачу по охране и обороне порученного ему поста</a:t>
            </a:r>
          </a:p>
          <a:p>
            <a:pPr>
              <a:buNone/>
            </a:pPr>
            <a:r>
              <a:rPr lang="ru-RU" dirty="0" smtClean="0"/>
              <a:t>Часовой вооружается:</a:t>
            </a:r>
          </a:p>
          <a:p>
            <a:r>
              <a:rPr lang="ru-RU" dirty="0" smtClean="0"/>
              <a:t>Автомат АК, штык-нож, 2 магазина снаряженный патронами.</a:t>
            </a:r>
          </a:p>
          <a:p>
            <a:pPr marL="0" indent="0">
              <a:buNone/>
            </a:pPr>
            <a:r>
              <a:rPr lang="ru-RU" b="1" dirty="0" smtClean="0"/>
              <a:t>Часовой есть лицо неприкосновенное. Неприкосновенность часового заключается:</a:t>
            </a:r>
            <a:endParaRPr lang="ru-RU" dirty="0" smtClean="0"/>
          </a:p>
          <a:p>
            <a:r>
              <a:rPr lang="ru-RU" b="1" dirty="0" smtClean="0"/>
              <a:t>В особой охране законом его прав и личного достоинства.</a:t>
            </a:r>
            <a:endParaRPr lang="ru-RU" dirty="0" smtClean="0"/>
          </a:p>
          <a:p>
            <a:r>
              <a:rPr lang="ru-RU" b="1" dirty="0" smtClean="0"/>
              <a:t>В подчинении его строго определённым лицам – начальнику караула, помощнику</a:t>
            </a:r>
            <a:r>
              <a:rPr lang="ru-RU" dirty="0" smtClean="0"/>
              <a:t> </a:t>
            </a:r>
            <a:r>
              <a:rPr lang="ru-RU" b="1" dirty="0" smtClean="0"/>
              <a:t> начальника караула и своему разводящему.</a:t>
            </a:r>
            <a:endParaRPr lang="ru-RU" dirty="0" smtClean="0"/>
          </a:p>
          <a:p>
            <a:r>
              <a:rPr lang="ru-RU" b="1" dirty="0" smtClean="0"/>
              <a:t>В обязанности всех лиц беспрекословно выполнять все требования часового, определяемые службой.</a:t>
            </a:r>
            <a:endParaRPr lang="ru-RU" dirty="0" smtClean="0"/>
          </a:p>
          <a:p>
            <a:r>
              <a:rPr lang="ru-RU" b="1" dirty="0" smtClean="0"/>
              <a:t>В предоставлении ему права применять оружие в случаях, указанных в настоящем уставе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984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Постом называется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385392"/>
            <a:ext cx="8929718" cy="547260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всё, порученное для охраны и обороны часовому, а так же место или участок местности, на котором он выполняет свои обязанности.</a:t>
            </a:r>
          </a:p>
          <a:p>
            <a:pPr>
              <a:buNone/>
            </a:pPr>
            <a:r>
              <a:rPr lang="ru-RU" b="1" dirty="0" smtClean="0"/>
              <a:t>Оснащение поста:</a:t>
            </a:r>
          </a:p>
          <a:p>
            <a:r>
              <a:rPr lang="ru-RU" dirty="0" smtClean="0"/>
              <a:t>Ограждение;</a:t>
            </a:r>
          </a:p>
          <a:p>
            <a:r>
              <a:rPr lang="ru-RU" dirty="0" smtClean="0"/>
              <a:t>Освещение;</a:t>
            </a:r>
          </a:p>
          <a:p>
            <a:r>
              <a:rPr lang="ru-RU" dirty="0" smtClean="0"/>
              <a:t>Сигнализация;</a:t>
            </a:r>
          </a:p>
          <a:p>
            <a:r>
              <a:rPr lang="ru-RU" dirty="0" smtClean="0"/>
              <a:t>Телефонная связь;</a:t>
            </a:r>
          </a:p>
          <a:p>
            <a:r>
              <a:rPr lang="ru-RU" dirty="0" smtClean="0"/>
              <a:t>Средства пожаротушения;</a:t>
            </a:r>
          </a:p>
          <a:p>
            <a:r>
              <a:rPr lang="ru-RU" dirty="0" smtClean="0"/>
              <a:t>Постовой гриб;</a:t>
            </a:r>
          </a:p>
          <a:p>
            <a:r>
              <a:rPr lang="ru-RU" dirty="0" smtClean="0"/>
              <a:t>Вышки и окопы для часовых.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5712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Постовая вышка и гриб</a:t>
            </a:r>
            <a:endParaRPr lang="ru-RU" dirty="0"/>
          </a:p>
        </p:txBody>
      </p:sp>
      <p:pic>
        <p:nvPicPr>
          <p:cNvPr id="2050" name="Picture 2" descr="Устав гарнизонной и караульной служб Вооруженных Сил Российской Федерации (с изменениями на 30 июня 2002 года) (утратил силу с 01.01.2008 на основании Указа Президента РФ от 10.11.2007 N 149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537" y="1785926"/>
            <a:ext cx="5002719" cy="3857652"/>
          </a:xfrm>
          <a:prstGeom prst="rect">
            <a:avLst/>
          </a:prstGeom>
          <a:noFill/>
        </p:spPr>
      </p:pic>
      <p:pic>
        <p:nvPicPr>
          <p:cNvPr id="2052" name="Picture 4" descr="Устав гарнизонной и караульной служб Вооруженных Сил Российской Федерации (с изменениями на 30 июня 2002 года) (утратил силу с 01.01.2008 на основании Указа Президента РФ от 10.11.2007 N 1495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28" y="1714488"/>
            <a:ext cx="2857500" cy="3895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Обязанности часового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/>
              <a:t>Часовой обязан: </a:t>
            </a:r>
            <a:endParaRPr lang="ru-RU" dirty="0" smtClean="0"/>
          </a:p>
          <a:p>
            <a:r>
              <a:rPr lang="ru-RU" dirty="0" smtClean="0"/>
              <a:t>Бдительно охранять и стойко оборонять свой пост.</a:t>
            </a:r>
            <a:r>
              <a:rPr lang="ru-RU" b="1" dirty="0" smtClean="0"/>
              <a:t> </a:t>
            </a:r>
            <a:endParaRPr lang="ru-RU" dirty="0" smtClean="0"/>
          </a:p>
          <a:p>
            <a:r>
              <a:rPr lang="ru-RU" dirty="0" smtClean="0"/>
              <a:t>Нести службу</a:t>
            </a:r>
            <a:r>
              <a:rPr lang="ru-RU" b="1" dirty="0" smtClean="0"/>
              <a:t> </a:t>
            </a:r>
            <a:r>
              <a:rPr lang="ru-RU" dirty="0" smtClean="0"/>
              <a:t>бодро, ни на что не отвлекаться, не выпускать из рук оружия и не отдавать его, включая лиц, которым он  подчинён.</a:t>
            </a:r>
          </a:p>
          <a:p>
            <a:r>
              <a:rPr lang="ru-RU" dirty="0" smtClean="0"/>
              <a:t>Продвигаясь по указанному маршруту или находясь на наблюдательной вышке, внимательно осматривать подступы к посту, ограждение и докладывать по средствам связи о ходе несения службы в установленные табелем постам сроки.</a:t>
            </a:r>
          </a:p>
          <a:p>
            <a:r>
              <a:rPr lang="ru-RU" dirty="0" smtClean="0"/>
              <a:t>Не оставлять поста, пока не будет сменён или снят, даже если его жизни угрожает опасность – самовольное оставление поста является воинским преступлением.</a:t>
            </a:r>
          </a:p>
          <a:p>
            <a:r>
              <a:rPr lang="ru-RU" dirty="0" smtClean="0"/>
              <a:t>Иметь на посту оружие всегда заряженным по правилам и всегда готовым к действию.</a:t>
            </a:r>
          </a:p>
          <a:p>
            <a:r>
              <a:rPr lang="ru-RU" dirty="0" smtClean="0"/>
              <a:t>Не допускать никого к посту ближе расстояния, указанного в табеле постам и обозначенного на местности  указателями запретной границы, кроме начальника караула, помощника начальника караула, своего разводящего и лиц, которых они  сопровождают.</a:t>
            </a:r>
          </a:p>
          <a:p>
            <a:r>
              <a:rPr lang="ru-RU" dirty="0" smtClean="0"/>
              <a:t>Знать маршруты и  график движения транспортных средств караула, а также их опознавательные знаки и сигналы.</a:t>
            </a:r>
          </a:p>
          <a:p>
            <a:r>
              <a:rPr lang="ru-RU" dirty="0" smtClean="0"/>
              <a:t>Уметь применять находящиеся на посту средства пожаротушения.</a:t>
            </a:r>
          </a:p>
          <a:p>
            <a:r>
              <a:rPr lang="ru-RU" dirty="0" smtClean="0"/>
              <a:t>Вызывать начальника караула при обнаружении неисправности в ограждении объекта (на посту) и нарушениях порядка вблизи своего поста или на соседнем посту.</a:t>
            </a:r>
          </a:p>
          <a:p>
            <a:r>
              <a:rPr lang="ru-RU" dirty="0" smtClean="0"/>
              <a:t>Услышав лай караульной собаки или срабатывание технических средств охраны, немедленно сообщить об этом в караульное помещение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Часовому запрещается: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спать, сидеть, прислоняться к чему-либо, писать, читать, петь, разговаривать, есть, пить, курить, отправлять естественные надобности или иным образом отвлекаться от выполнения своих обязанностей,  принимать от кого бы то ни было и передавать кому  бы то ни было какие – либо предметы, досылать без необходимости патрон в патронник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Положение оружия у часового на посту: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288909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4282" y="5715000"/>
            <a:ext cx="87154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i="1" dirty="0" smtClean="0"/>
              <a:t>а - положение автомата у часового при изготовке для стрельбы стоя; б - положение автомата у часового при изготовке для стрельбы с использованием ремня; в - положение автомата у часового при надетой плащ-палатке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http://ic.pics.livejournal.com/tipolog/9755416/103567/103567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096250" cy="6296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2139" y="119883"/>
            <a:ext cx="5353067" cy="659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15717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Выводы. 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Несение </a:t>
            </a:r>
            <a:r>
              <a:rPr lang="ru-RU" dirty="0"/>
              <a:t>караульной службы является выполнением боевой задачи. </a:t>
            </a:r>
          </a:p>
          <a:p>
            <a:pPr lvl="0"/>
            <a:r>
              <a:rPr lang="ru-RU" dirty="0"/>
              <a:t>Караульная служба требует высокой бдительности личного состава, непреклонной решимости и разумной инициативы. </a:t>
            </a:r>
            <a:endParaRPr lang="ru-RU" dirty="0" smtClean="0"/>
          </a:p>
          <a:p>
            <a:pPr lvl="0"/>
            <a:r>
              <a:rPr lang="ru-RU" dirty="0" smtClean="0"/>
              <a:t>Основная обязанность часового – бдительно охранять и стойко оборонять пост.</a:t>
            </a:r>
            <a:endParaRPr lang="ru-RU" dirty="0"/>
          </a:p>
          <a:p>
            <a:pPr lvl="0"/>
            <a:r>
              <a:rPr lang="ru-RU" dirty="0" smtClean="0"/>
              <a:t>Часовой – подчиняется только определенным лицам и ему предоставлено право применять оружие в установленном порядке.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66935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Цели </a:t>
            </a:r>
            <a:r>
              <a:rPr lang="ru-RU" sz="2400" b="1" dirty="0"/>
              <a:t>урока: </a:t>
            </a:r>
            <a:r>
              <a:rPr lang="ru-RU" sz="2400" dirty="0" smtClean="0"/>
              <a:t>Изучить с учащимися основы организации и порядок несения караульной службы, обязанности часового. На примерах героических поступков часовых, как в мирное, так и в военное время, воспитывать любовь к военной службе, бдительность в охране военных и государственных объектов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212976"/>
            <a:ext cx="8075240" cy="2913187"/>
          </a:xfrm>
        </p:spPr>
        <p:txBody>
          <a:bodyPr>
            <a:normAutofit lnSpcReduction="10000"/>
          </a:bodyPr>
          <a:lstStyle/>
          <a:p>
            <a:r>
              <a:rPr lang="ru-RU" b="1" i="1" dirty="0"/>
              <a:t>Технологии:</a:t>
            </a:r>
            <a:r>
              <a:rPr lang="ru-RU" dirty="0"/>
              <a:t> личностно-ориентированного обучения, проблемного обучения, информационно-коммуникативная,  игровая, проектная.</a:t>
            </a:r>
          </a:p>
          <a:p>
            <a:r>
              <a:rPr lang="ru-RU" b="1" i="1" dirty="0"/>
              <a:t>Оборудование:</a:t>
            </a:r>
            <a:r>
              <a:rPr lang="ru-RU" dirty="0"/>
              <a:t> компьютер, проектор, </a:t>
            </a:r>
            <a:r>
              <a:rPr lang="ru-RU" dirty="0" smtClean="0"/>
              <a:t>экран, общевоинские уставы ВС РФ.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4234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Вопросы.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lvl="0"/>
            <a:r>
              <a:rPr lang="ru-RU" i="1" dirty="0"/>
              <a:t>С какой целью организуется караульная служба в воинской части? </a:t>
            </a:r>
            <a:endParaRPr lang="ru-RU" dirty="0"/>
          </a:p>
          <a:p>
            <a:pPr lvl="0"/>
            <a:r>
              <a:rPr lang="ru-RU" i="1" dirty="0"/>
              <a:t>Что называется караулом? </a:t>
            </a:r>
            <a:endParaRPr lang="ru-RU" dirty="0"/>
          </a:p>
          <a:p>
            <a:pPr lvl="0"/>
            <a:r>
              <a:rPr lang="ru-RU" i="1" dirty="0"/>
              <a:t>Кому в воинском гарнизоне подчиняются гарнизонные и внутренние караулы? </a:t>
            </a:r>
            <a:endParaRPr lang="ru-RU" dirty="0"/>
          </a:p>
          <a:p>
            <a:pPr lvl="0"/>
            <a:r>
              <a:rPr lang="ru-RU" i="1" dirty="0"/>
              <a:t>Почему охрана Боевого знамени считается важной задачей караула?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40283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6.Рефлексия.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</a:t>
            </a:r>
            <a:r>
              <a:rPr lang="ru-RU" dirty="0"/>
              <a:t>Пантомима»</a:t>
            </a:r>
          </a:p>
          <a:p>
            <a:r>
              <a:rPr lang="ru-RU" dirty="0"/>
              <a:t>-Показать результат своей работы на уроке:</a:t>
            </a:r>
          </a:p>
          <a:p>
            <a:r>
              <a:rPr lang="ru-RU" dirty="0"/>
              <a:t>Руки вверх – довольны</a:t>
            </a:r>
          </a:p>
          <a:p>
            <a:r>
              <a:rPr lang="ru-RU" dirty="0"/>
              <a:t>Голова вниз – не довольны.</a:t>
            </a:r>
          </a:p>
          <a:p>
            <a:r>
              <a:rPr lang="ru-RU" dirty="0"/>
              <a:t>Закрыть лицо руками – безразлично.</a:t>
            </a:r>
          </a:p>
          <a:p>
            <a:pPr>
              <a:buNone/>
            </a:pPr>
            <a:r>
              <a:rPr lang="ru-RU" b="1" i="1" dirty="0"/>
              <a:t>7</a:t>
            </a:r>
            <a:r>
              <a:rPr lang="ru-RU" b="1" i="1" dirty="0" smtClean="0"/>
              <a:t>. Д/</a:t>
            </a:r>
            <a:r>
              <a:rPr lang="ru-RU" b="1" i="1" dirty="0" err="1" smtClean="0"/>
              <a:t>з</a:t>
            </a:r>
            <a:r>
              <a:rPr lang="ru-RU" b="1" i="1" dirty="0"/>
              <a:t>. п. </a:t>
            </a:r>
            <a:r>
              <a:rPr lang="ru-RU" b="1" i="1" dirty="0" smtClean="0"/>
              <a:t>Задание.</a:t>
            </a:r>
            <a:endParaRPr lang="ru-RU" dirty="0"/>
          </a:p>
          <a:p>
            <a:r>
              <a:rPr lang="ru-RU" dirty="0" smtClean="0"/>
              <a:t>Выписать  обязанности часового.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34848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Устав ГК и КС ВС РФ;</a:t>
            </a:r>
          </a:p>
          <a:p>
            <a:r>
              <a:rPr lang="ru-RU" dirty="0" smtClean="0"/>
              <a:t>2. Учебник «Основы безопасности жизнедеятельности</a:t>
            </a:r>
            <a:r>
              <a:rPr lang="ru-RU" dirty="0" smtClean="0"/>
              <a:t> - 10 класс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3. Учебник «Начальная военная подготовка»</a:t>
            </a:r>
          </a:p>
          <a:p>
            <a:r>
              <a:rPr lang="ru-RU" dirty="0" smtClean="0"/>
              <a:t>4. </a:t>
            </a:r>
            <a:r>
              <a:rPr lang="en-US" dirty="0" smtClean="0"/>
              <a:t>http:// ic.pics.livejournal.com</a:t>
            </a:r>
            <a:endParaRPr lang="en-US" dirty="0" smtClean="0"/>
          </a:p>
          <a:p>
            <a:r>
              <a:rPr lang="en-US" dirty="0" smtClean="0"/>
              <a:t>5. http://</a:t>
            </a:r>
            <a:r>
              <a:rPr lang="en-US" dirty="0" smtClean="0"/>
              <a:t> </a:t>
            </a:r>
            <a:r>
              <a:rPr lang="en-US" dirty="0" smtClean="0"/>
              <a:t>deti.mil.by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 урока: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1. Организационный </a:t>
            </a:r>
            <a:r>
              <a:rPr lang="ru-RU" dirty="0"/>
              <a:t>момент.</a:t>
            </a:r>
          </a:p>
          <a:p>
            <a:pPr lvl="0"/>
            <a:r>
              <a:rPr lang="ru-RU" dirty="0" smtClean="0"/>
              <a:t>2. Проверка  </a:t>
            </a:r>
            <a:r>
              <a:rPr lang="ru-RU" dirty="0" err="1" smtClean="0"/>
              <a:t>д</a:t>
            </a:r>
            <a:r>
              <a:rPr lang="ru-RU" dirty="0" smtClean="0"/>
              <a:t>/</a:t>
            </a:r>
            <a:r>
              <a:rPr lang="ru-RU" dirty="0" err="1" smtClean="0"/>
              <a:t>з</a:t>
            </a:r>
            <a:r>
              <a:rPr lang="ru-RU" dirty="0"/>
              <a:t>.</a:t>
            </a:r>
          </a:p>
          <a:p>
            <a:pPr lvl="0"/>
            <a:r>
              <a:rPr lang="ru-RU" dirty="0" smtClean="0"/>
              <a:t>3. Актуализация </a:t>
            </a:r>
            <a:r>
              <a:rPr lang="ru-RU" dirty="0"/>
              <a:t>знаний (постановка цели урока)</a:t>
            </a:r>
          </a:p>
          <a:p>
            <a:pPr lvl="0"/>
            <a:r>
              <a:rPr lang="ru-RU" dirty="0" smtClean="0"/>
              <a:t>4. Изучение </a:t>
            </a:r>
            <a:r>
              <a:rPr lang="ru-RU" dirty="0"/>
              <a:t>нового материала.</a:t>
            </a:r>
          </a:p>
          <a:p>
            <a:r>
              <a:rPr lang="ru-RU" dirty="0" smtClean="0"/>
              <a:t>     А</a:t>
            </a:r>
            <a:r>
              <a:rPr lang="ru-RU" dirty="0"/>
              <a:t>) Караульная  служба (формы организации)</a:t>
            </a:r>
          </a:p>
          <a:p>
            <a:r>
              <a:rPr lang="ru-RU" dirty="0" smtClean="0"/>
              <a:t>     Б</a:t>
            </a:r>
            <a:r>
              <a:rPr lang="ru-RU" dirty="0"/>
              <a:t>)  Состав караула. (презентации)</a:t>
            </a:r>
          </a:p>
          <a:p>
            <a:r>
              <a:rPr lang="ru-RU" dirty="0" smtClean="0"/>
              <a:t>     В</a:t>
            </a:r>
            <a:r>
              <a:rPr lang="ru-RU" dirty="0"/>
              <a:t>) Обязанности </a:t>
            </a:r>
            <a:r>
              <a:rPr lang="ru-RU" dirty="0" smtClean="0"/>
              <a:t>часового. </a:t>
            </a:r>
            <a:r>
              <a:rPr lang="ru-RU" dirty="0"/>
              <a:t>(презентация)</a:t>
            </a:r>
          </a:p>
          <a:p>
            <a:r>
              <a:rPr lang="ru-RU" dirty="0" smtClean="0"/>
              <a:t>5. </a:t>
            </a:r>
            <a:r>
              <a:rPr lang="ru-RU" dirty="0"/>
              <a:t>Закрепление знаний.</a:t>
            </a:r>
          </a:p>
          <a:p>
            <a:r>
              <a:rPr lang="ru-RU" dirty="0" smtClean="0"/>
              <a:t>6. </a:t>
            </a:r>
            <a:r>
              <a:rPr lang="ru-RU" dirty="0"/>
              <a:t>Рефлексия.</a:t>
            </a:r>
          </a:p>
          <a:p>
            <a:r>
              <a:rPr lang="ru-RU" dirty="0" smtClean="0"/>
              <a:t>7. </a:t>
            </a:r>
            <a:r>
              <a:rPr lang="ru-RU" dirty="0"/>
              <a:t>Домашнее задание.</a:t>
            </a:r>
          </a:p>
        </p:txBody>
      </p:sp>
    </p:spTree>
    <p:extLst>
      <p:ext uri="{BB962C8B-B14F-4D97-AF65-F5344CB8AC3E}">
        <p14:creationId xmlns="" xmlns:p14="http://schemas.microsoft.com/office/powerpoint/2010/main" val="92074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Ход урока.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579296" cy="471338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1). Вводная часть – 5 минут.</a:t>
            </a:r>
          </a:p>
          <a:p>
            <a:r>
              <a:rPr lang="ru-RU" dirty="0" smtClean="0"/>
              <a:t> - построение, рапорт, осмотр внешнего вида; </a:t>
            </a:r>
          </a:p>
          <a:p>
            <a:r>
              <a:rPr lang="ru-RU" dirty="0" smtClean="0"/>
              <a:t> - проверка домашнего задания</a:t>
            </a:r>
          </a:p>
          <a:p>
            <a:r>
              <a:rPr lang="ru-RU" dirty="0" smtClean="0"/>
              <a:t>2). Основная часть – 30 минут.</a:t>
            </a:r>
          </a:p>
          <a:p>
            <a:r>
              <a:rPr lang="ru-RU" dirty="0" smtClean="0"/>
              <a:t> - вступление, сообщение темы и цели урока, изложение  учебных вопросов.</a:t>
            </a:r>
          </a:p>
          <a:p>
            <a:r>
              <a:rPr lang="ru-RU" dirty="0" smtClean="0"/>
              <a:t>3). Заключительная часть – 5 минут.</a:t>
            </a:r>
          </a:p>
          <a:p>
            <a:r>
              <a:rPr lang="ru-RU" dirty="0" smtClean="0"/>
              <a:t> - разбор урока;</a:t>
            </a:r>
          </a:p>
          <a:p>
            <a:r>
              <a:rPr lang="ru-RU" dirty="0" smtClean="0"/>
              <a:t> - объявление оценок опрошенных учеников;</a:t>
            </a:r>
          </a:p>
          <a:p>
            <a:r>
              <a:rPr lang="ru-RU" dirty="0" smtClean="0"/>
              <a:t> - выделить лучшие ответы;</a:t>
            </a:r>
          </a:p>
          <a:p>
            <a:r>
              <a:rPr lang="ru-RU" dirty="0" smtClean="0"/>
              <a:t> - основные недостатки;</a:t>
            </a:r>
          </a:p>
          <a:p>
            <a:r>
              <a:rPr lang="ru-RU" dirty="0" smtClean="0"/>
              <a:t> - задание на дом.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5791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Проверка домашнего задания.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Для чего предназначен суточный наряд роты?</a:t>
            </a:r>
            <a:endParaRPr lang="ru-RU" dirty="0"/>
          </a:p>
          <a:p>
            <a:r>
              <a:rPr lang="ru-RU" i="1" dirty="0" smtClean="0"/>
              <a:t>Где располагается очередной дневальный?</a:t>
            </a:r>
            <a:endParaRPr lang="ru-RU" dirty="0"/>
          </a:p>
          <a:p>
            <a:r>
              <a:rPr lang="ru-RU" i="1" dirty="0" smtClean="0"/>
              <a:t>Обязанности очередного дневального.</a:t>
            </a:r>
            <a:endParaRPr lang="ru-RU" dirty="0"/>
          </a:p>
          <a:p>
            <a:r>
              <a:rPr lang="ru-RU" i="1" dirty="0" smtClean="0"/>
              <a:t>Что запрещается дневальному?</a:t>
            </a:r>
            <a:endParaRPr lang="ru-RU" dirty="0"/>
          </a:p>
          <a:p>
            <a:r>
              <a:rPr lang="ru-RU" dirty="0"/>
              <a:t> </a:t>
            </a:r>
            <a:r>
              <a:rPr lang="ru-RU" dirty="0" smtClean="0"/>
              <a:t>Действия дневального по прибытии в роту прямых начальников.</a:t>
            </a:r>
          </a:p>
          <a:p>
            <a:r>
              <a:rPr lang="ru-RU" dirty="0" smtClean="0"/>
              <a:t>Вооружение очередного дневального.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3941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u="sng" dirty="0" smtClean="0"/>
              <a:t>Работа над новым</a:t>
            </a:r>
            <a:r>
              <a:rPr lang="ru-RU" b="1" dirty="0" smtClean="0"/>
              <a:t> материалом.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Давайте </a:t>
            </a:r>
            <a:r>
              <a:rPr lang="ru-RU" dirty="0"/>
              <a:t>выясним,  что  такое караул.  Попробуйте дать свои определения. </a:t>
            </a:r>
            <a:endParaRPr lang="ru-RU" dirty="0" smtClean="0"/>
          </a:p>
          <a:p>
            <a:r>
              <a:rPr lang="ru-RU" dirty="0" smtClean="0"/>
              <a:t>Теперь </a:t>
            </a:r>
            <a:r>
              <a:rPr lang="ru-RU" dirty="0"/>
              <a:t>смотрим на экран (слайд)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4661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Караулом называется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вооружённое </a:t>
            </a:r>
            <a:r>
              <a:rPr lang="ru-RU" b="1" dirty="0"/>
              <a:t>подразделение, назначенное для выполнения боевой задачи по охране и обороне боевых знамён, военных и государственных объектов, а также для охраны военнослужащих, содержащихся на гауптвахте и в дисциплинарной воинской части.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8573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Теперь  выясним  что называется несением караульной службы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Попробуйте </a:t>
            </a:r>
            <a:r>
              <a:rPr lang="ru-RU" dirty="0"/>
              <a:t>дать свои определения.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Теперь </a:t>
            </a:r>
            <a:r>
              <a:rPr lang="ru-RU" dirty="0"/>
              <a:t>смотрим на экран (слайд)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9117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Несение караульной службы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является </a:t>
            </a:r>
            <a:r>
              <a:rPr lang="ru-RU" dirty="0"/>
              <a:t>выполнением боевой задачи и требует от личного состава точного соблюдения всех положений Устава гарнизонной, комендантской и караульной служб Вооружённых Сил Российской Федерации, высокой бдительности, непреклонной решимости и разумной инициативы.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6092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1009</Words>
  <Application>Microsoft Office PowerPoint</Application>
  <PresentationFormat>Экран (4:3)</PresentationFormat>
  <Paragraphs>116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ОРГАНИЗАЦИЯ КАРАУЛЬНОЙ СЛУЖБЫ </vt:lpstr>
      <vt:lpstr>     Цели урока: Изучить с учащимися основы организации и порядок несения караульной службы, обязанности часового. На примерах героических поступков часовых, как в мирное, так и в военное время, воспитывать любовь к военной службе, бдительность в охране военных и государственных объектов </vt:lpstr>
      <vt:lpstr>План урока: </vt:lpstr>
      <vt:lpstr>Ход урока. </vt:lpstr>
      <vt:lpstr>Проверка домашнего задания.  </vt:lpstr>
      <vt:lpstr>Работа над новым материалом.  </vt:lpstr>
      <vt:lpstr>Караулом называется </vt:lpstr>
      <vt:lpstr> Теперь  выясним  что называется несением караульной службы </vt:lpstr>
      <vt:lpstr>Несение караульной службы </vt:lpstr>
      <vt:lpstr>В состав караула назначаются: </vt:lpstr>
      <vt:lpstr>Для непосредственной охраны и обороны объектов из состава караула выставляются часовые</vt:lpstr>
      <vt:lpstr>Постом называется </vt:lpstr>
      <vt:lpstr>Постовая вышка и гриб</vt:lpstr>
      <vt:lpstr>Обязанности часового</vt:lpstr>
      <vt:lpstr>Часовому запрещается:</vt:lpstr>
      <vt:lpstr>Положение оружия у часового на посту:</vt:lpstr>
      <vt:lpstr>Слайд 17</vt:lpstr>
      <vt:lpstr>Слайд 18</vt:lpstr>
      <vt:lpstr>Выводы.   </vt:lpstr>
      <vt:lpstr>Вопросы.  </vt:lpstr>
      <vt:lpstr>6.Рефлексия. 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КАРАУЛЬНОЙ СЛУЖБЫ.</dc:title>
  <dc:creator>Михаил</dc:creator>
  <cp:lastModifiedBy>Пользователь</cp:lastModifiedBy>
  <cp:revision>23</cp:revision>
  <cp:lastPrinted>2014-04-01T18:05:26Z</cp:lastPrinted>
  <dcterms:created xsi:type="dcterms:W3CDTF">2014-04-01T17:02:40Z</dcterms:created>
  <dcterms:modified xsi:type="dcterms:W3CDTF">2015-05-04T23:59:12Z</dcterms:modified>
</cp:coreProperties>
</file>